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4"/>
  </p:sldMasterIdLst>
  <p:notesMasterIdLst>
    <p:notesMasterId r:id="rId25"/>
  </p:notesMasterIdLst>
  <p:handoutMasterIdLst>
    <p:handoutMasterId r:id="rId26"/>
  </p:handoutMasterIdLst>
  <p:sldIdLst>
    <p:sldId id="2145706450" r:id="rId5"/>
    <p:sldId id="2145706440" r:id="rId6"/>
    <p:sldId id="2145706442" r:id="rId7"/>
    <p:sldId id="2145706441" r:id="rId8"/>
    <p:sldId id="2145706661" r:id="rId9"/>
    <p:sldId id="2145706662" r:id="rId10"/>
    <p:sldId id="2145706663" r:id="rId11"/>
    <p:sldId id="2145706664" r:id="rId12"/>
    <p:sldId id="2145706665" r:id="rId13"/>
    <p:sldId id="2145706666" r:id="rId14"/>
    <p:sldId id="2145706667" r:id="rId15"/>
    <p:sldId id="2145706668" r:id="rId16"/>
    <p:sldId id="2145706669" r:id="rId17"/>
    <p:sldId id="2145706670" r:id="rId18"/>
    <p:sldId id="2145706671" r:id="rId19"/>
    <p:sldId id="2145706672" r:id="rId20"/>
    <p:sldId id="2145706673" r:id="rId21"/>
    <p:sldId id="2145706674" r:id="rId22"/>
    <p:sldId id="2145706675" r:id="rId23"/>
    <p:sldId id="214570653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7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fa Bilal" initials="WB" lastIdx="15" clrIdx="0">
    <p:extLst>
      <p:ext uri="{19B8F6BF-5375-455C-9EA6-DF929625EA0E}">
        <p15:presenceInfo xmlns:p15="http://schemas.microsoft.com/office/powerpoint/2012/main" userId="S::w.bilal@jabc.org::191fbef9-4e86-4ae6-80c1-aac5ff6ab570" providerId="AD"/>
      </p:ext>
    </p:extLst>
  </p:cmAuthor>
  <p:cmAuthor id="2" name="Jason Ranchoux" initials="JR" lastIdx="1" clrIdx="1">
    <p:extLst>
      <p:ext uri="{19B8F6BF-5375-455C-9EA6-DF929625EA0E}">
        <p15:presenceInfo xmlns:p15="http://schemas.microsoft.com/office/powerpoint/2012/main" userId="S::j.ranchoux@jabc.org::2fb486cd-6a0a-4775-b97d-b95396d5ef8d" providerId="AD"/>
      </p:ext>
    </p:extLst>
  </p:cmAuthor>
  <p:cmAuthor id="3" name="Kari" initials="K" lastIdx="1" clrIdx="2">
    <p:extLst>
      <p:ext uri="{19B8F6BF-5375-455C-9EA6-DF929625EA0E}">
        <p15:presenceInfo xmlns:p15="http://schemas.microsoft.com/office/powerpoint/2012/main" userId="Kari"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0AF"/>
    <a:srgbClr val="99D9DF"/>
    <a:srgbClr val="C2EDF0"/>
    <a:srgbClr val="22404D"/>
    <a:srgbClr val="285F74"/>
    <a:srgbClr val="FC8101"/>
    <a:srgbClr val="D0DE5C"/>
    <a:srgbClr val="1DB46B"/>
    <a:srgbClr val="87C753"/>
    <a:srgbClr val="F060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380" y="36"/>
      </p:cViewPr>
      <p:guideLst>
        <p:guide orient="horz" pos="2160"/>
        <p:guide pos="3871"/>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0CEBF9-79A9-4C8A-BFB2-BCD08DCCED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187630-F782-437B-B521-0549CA28E64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E5E675-A287-4BBA-B066-50251006B2BE}" type="datetimeFigureOut">
              <a:rPr lang="en-US" smtClean="0"/>
              <a:t>10/6/2025</a:t>
            </a:fld>
            <a:endParaRPr lang="en-US"/>
          </a:p>
        </p:txBody>
      </p:sp>
      <p:sp>
        <p:nvSpPr>
          <p:cNvPr id="4" name="Footer Placeholder 3">
            <a:extLst>
              <a:ext uri="{FF2B5EF4-FFF2-40B4-BE49-F238E27FC236}">
                <a16:creationId xmlns:a16="http://schemas.microsoft.com/office/drawing/2014/main" id="{77245987-4CA7-40B8-91CF-D3BFDDCCB8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1571675-2D80-4738-983B-C734838471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511BF4-23EC-45AF-B0F8-C64CAB1F202A}" type="slidenum">
              <a:rPr lang="en-US" smtClean="0"/>
              <a:t>‹#›</a:t>
            </a:fld>
            <a:endParaRPr lang="en-US"/>
          </a:p>
        </p:txBody>
      </p:sp>
    </p:spTree>
    <p:extLst>
      <p:ext uri="{BB962C8B-B14F-4D97-AF65-F5344CB8AC3E}">
        <p14:creationId xmlns:p14="http://schemas.microsoft.com/office/powerpoint/2010/main" val="33949547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DC597-67B8-8848-8B8C-59DE6A4AA192}" type="datetimeFigureOut">
              <a:rPr lang="en-US" smtClean="0"/>
              <a:t>10/6/2025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E6C88C-165A-424E-806A-0BE9544ABBD2}" type="slidenum">
              <a:rPr lang="en-US" smtClean="0"/>
              <a:t>‹#›</a:t>
            </a:fld>
            <a:endParaRPr lang="en-US"/>
          </a:p>
        </p:txBody>
      </p:sp>
    </p:spTree>
    <p:extLst>
      <p:ext uri="{BB962C8B-B14F-4D97-AF65-F5344CB8AC3E}">
        <p14:creationId xmlns:p14="http://schemas.microsoft.com/office/powerpoint/2010/main" val="819244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Introduce yourself.  Introduce JA British Columbia.  Get to know the students.  Pass out tent cards and the student Portfolios.  Explain to the students that they will be working in groups of 5 and will be setting up a retail stand in their school where they will sell products or services.</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3</a:t>
            </a:fld>
            <a:endParaRPr lang="en-US"/>
          </a:p>
        </p:txBody>
      </p:sp>
    </p:spTree>
    <p:extLst>
      <p:ext uri="{BB962C8B-B14F-4D97-AF65-F5344CB8AC3E}">
        <p14:creationId xmlns:p14="http://schemas.microsoft.com/office/powerpoint/2010/main" val="9510914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(1) Stock prices fluctuate; (2) stocks are riskier than bonds </a:t>
            </a:r>
          </a:p>
          <a:p>
            <a:endParaRPr lang="en-CA" dirty="0"/>
          </a:p>
          <a:p>
            <a:pPr marL="171450" indent="-171450">
              <a:buFontTx/>
              <a:buChar char="-"/>
            </a:pPr>
            <a:r>
              <a:rPr lang="en-CA" dirty="0"/>
              <a:t>You could make a lot of money on a stock (ex.,  if you bought Amazon when the company first started issuing stocks, you would have paid around $15 for one share. Now a share is worth over $3000), but if you pick the wrong company and the stock goes way down, you do not get your initial investment back (could lose all your money) </a:t>
            </a:r>
          </a:p>
          <a:p>
            <a:pPr marL="0" indent="0">
              <a:buFontTx/>
              <a:buNone/>
            </a:pPr>
            <a:r>
              <a:rPr lang="en-CA" dirty="0"/>
              <a:t> </a:t>
            </a:r>
          </a:p>
          <a:p>
            <a:r>
              <a:rPr lang="en-CA" dirty="0"/>
              <a:t>- Holding stocks for a long time can help you make money because you can wait for the stock price to go back up if the stock market has gone down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13</a:t>
            </a:fld>
            <a:endParaRPr lang="en-US"/>
          </a:p>
        </p:txBody>
      </p:sp>
    </p:spTree>
    <p:extLst>
      <p:ext uri="{BB962C8B-B14F-4D97-AF65-F5344CB8AC3E}">
        <p14:creationId xmlns:p14="http://schemas.microsoft.com/office/powerpoint/2010/main" val="569397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The riskier your investment, the more you should expect to get paid.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highlight>
                  <a:srgbClr val="FFFF00"/>
                </a:highlight>
              </a:rPr>
              <a:t>[We have already touched on stocks being riskier than bonds, so this slide helps to just reinforce the risk-return relationship]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highlight>
                <a:srgbClr val="FFFF00"/>
              </a:highlight>
            </a:endParaRPr>
          </a:p>
          <a:p>
            <a:pPr>
              <a:buFontTx/>
              <a:buNone/>
            </a:pPr>
            <a:r>
              <a:rPr lang="en-US" dirty="0"/>
              <a:t>[If asked, you can address some of the reasons why bonds are generally less risky than stocks: </a:t>
            </a:r>
          </a:p>
          <a:p>
            <a:pPr marL="171450" indent="-171450">
              <a:buFontTx/>
              <a:buChar char="-"/>
            </a:pPr>
            <a:r>
              <a:rPr lang="en-US" dirty="0"/>
              <a:t>Bondholders are ahead of stockholders in the line to be paid if a company goes under</a:t>
            </a:r>
          </a:p>
          <a:p>
            <a:pPr marL="171450" indent="-171450">
              <a:buFontTx/>
              <a:buChar char="-"/>
            </a:pPr>
            <a:r>
              <a:rPr lang="en-US" dirty="0"/>
              <a:t>Bonds carry the promise that the issuer will return the initial investment to the bondholder (when the bond matures)…there is no such guarantee with equities </a:t>
            </a:r>
          </a:p>
          <a:p>
            <a:pPr marL="171450" indent="-171450">
              <a:buFontTx/>
              <a:buChar char="-"/>
            </a:pPr>
            <a:r>
              <a:rPr lang="en-US" dirty="0"/>
              <a:t>Bonds pay a fixed rate of interest income (some stocks pay dividends, but there is no obligation for the issuer to do this or to keep it going)</a:t>
            </a:r>
          </a:p>
          <a:p>
            <a:pPr marL="171450" indent="-171450">
              <a:buFontTx/>
              <a:buChar char="-"/>
            </a:pPr>
            <a:r>
              <a:rPr lang="en-US" dirty="0"/>
              <a:t>Historically, the bond market has been less vulnerable to price swings than the stock market (more stable) </a:t>
            </a:r>
          </a:p>
          <a:p>
            <a:pPr marL="171450" indent="-171450">
              <a:buFontTx/>
              <a:buChar char="-"/>
            </a:pPr>
            <a:r>
              <a:rPr lang="en-US" dirty="0"/>
              <a:t>Government bonds from certain stable countries (like the US and Canada) are considered “risk free” because there is almost no chance that you won’t get your initial investment back]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14</a:t>
            </a:fld>
            <a:endParaRPr lang="en-US"/>
          </a:p>
        </p:txBody>
      </p:sp>
    </p:spTree>
    <p:extLst>
      <p:ext uri="{BB962C8B-B14F-4D97-AF65-F5344CB8AC3E}">
        <p14:creationId xmlns:p14="http://schemas.microsoft.com/office/powerpoint/2010/main" val="10458410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(1) you can invest your money over different time periods; (2) you should try and match the goal you are saving for with your investment time horizon </a:t>
            </a:r>
          </a:p>
          <a:p>
            <a:endParaRPr lang="en-CA" dirty="0"/>
          </a:p>
          <a:p>
            <a:r>
              <a:rPr lang="en-CA" dirty="0"/>
              <a:t>- The further away your investment goal (ex., if you are in high school and you are investing for retirement), the more risk you can afford to take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15</a:t>
            </a:fld>
            <a:endParaRPr lang="en-US"/>
          </a:p>
        </p:txBody>
      </p:sp>
    </p:spTree>
    <p:extLst>
      <p:ext uri="{BB962C8B-B14F-4D97-AF65-F5344CB8AC3E}">
        <p14:creationId xmlns:p14="http://schemas.microsoft.com/office/powerpoint/2010/main" val="32702890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Probably best that she puts the money in a savings account, so she doesn’t lose it </a:t>
            </a:r>
          </a:p>
          <a:p>
            <a:pPr marL="171450" indent="-171450">
              <a:buFontTx/>
              <a:buChar char="-"/>
            </a:pPr>
            <a:r>
              <a:rPr lang="en-US" dirty="0"/>
              <a:t>Savings accounts don’t pay much in terms of interest, so Tara will have to keep saving the extra $50</a:t>
            </a:r>
          </a:p>
          <a:p>
            <a:pPr marL="171450" indent="-171450">
              <a:buFontTx/>
              <a:buChar char="-"/>
            </a:pPr>
            <a:r>
              <a:rPr lang="en-US" dirty="0"/>
              <a:t>It would be difficult to invest in bonds with such little capital and with so little time</a:t>
            </a:r>
            <a:endParaRPr lang="en-CA" dirty="0"/>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16</a:t>
            </a:fld>
            <a:endParaRPr lang="en-US"/>
          </a:p>
        </p:txBody>
      </p:sp>
    </p:spTree>
    <p:extLst>
      <p:ext uri="{BB962C8B-B14F-4D97-AF65-F5344CB8AC3E}">
        <p14:creationId xmlns:p14="http://schemas.microsoft.com/office/powerpoint/2010/main" val="3141490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err="1"/>
              <a:t>Jin</a:t>
            </a:r>
            <a:r>
              <a:rPr lang="en-US" dirty="0"/>
              <a:t> should consider investing in bonds so he can earn a steady interest rate (especially because he has a medium-term investment horizon) </a:t>
            </a:r>
          </a:p>
          <a:p>
            <a:pPr marL="171450" indent="-171450">
              <a:buFontTx/>
              <a:buChar char="-"/>
            </a:pPr>
            <a:r>
              <a:rPr lang="en-US" dirty="0"/>
              <a:t>A savings account would not provide him with much opportunity for return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17</a:t>
            </a:fld>
            <a:endParaRPr lang="en-US"/>
          </a:p>
        </p:txBody>
      </p:sp>
    </p:spTree>
    <p:extLst>
      <p:ext uri="{BB962C8B-B14F-4D97-AF65-F5344CB8AC3E}">
        <p14:creationId xmlns:p14="http://schemas.microsoft.com/office/powerpoint/2010/main" val="9713727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Tx/>
              <a:buChar char="-"/>
            </a:pPr>
            <a:r>
              <a:rPr lang="en-US" dirty="0"/>
              <a:t>TJ has a longer-term time horizon, so he could invest in stocks if he wants to take on the additional risk </a:t>
            </a:r>
          </a:p>
          <a:p>
            <a:pPr marL="171450" indent="-171450">
              <a:buFontTx/>
              <a:buChar char="-"/>
            </a:pPr>
            <a:r>
              <a:rPr lang="en-US" dirty="0"/>
              <a:t>He could also invest in bonds (though some sort of investment vehicle) if he is worried about losing some of the money and doesn’t want to take on the extra risk associated with stocks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18</a:t>
            </a:fld>
            <a:endParaRPr lang="en-US"/>
          </a:p>
        </p:txBody>
      </p:sp>
    </p:spTree>
    <p:extLst>
      <p:ext uri="{BB962C8B-B14F-4D97-AF65-F5344CB8AC3E}">
        <p14:creationId xmlns:p14="http://schemas.microsoft.com/office/powerpoint/2010/main" val="1479397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US" b="1" dirty="0"/>
              <a:t>Key Objective(s): (1) introduction; (2) financial literacy is very important</a:t>
            </a:r>
          </a:p>
          <a:p>
            <a:pPr marL="0" indent="0">
              <a:buFontTx/>
              <a:buNone/>
            </a:pPr>
            <a:endParaRPr lang="en-US" dirty="0"/>
          </a:p>
          <a:p>
            <a:pPr marL="171450" indent="-171450">
              <a:buFontTx/>
              <a:buChar char="-"/>
            </a:pPr>
            <a:r>
              <a:rPr lang="en-US" dirty="0"/>
              <a:t>Volunteer introduces themselves and talk about when they first learned about money and why they think it is important that students learn about this topic. </a:t>
            </a:r>
          </a:p>
          <a:p>
            <a:endParaRPr lang="en-US" dirty="0"/>
          </a:p>
          <a:p>
            <a:pPr marL="171450" indent="-171450">
              <a:buFontTx/>
              <a:buChar char="-"/>
            </a:pPr>
            <a:r>
              <a:rPr lang="en-US" dirty="0"/>
              <a:t>For example, one might want to briefly touch on: </a:t>
            </a:r>
          </a:p>
          <a:p>
            <a:pPr marL="628650" lvl="1" indent="-171450">
              <a:buFontTx/>
              <a:buChar char="-"/>
            </a:pPr>
            <a:r>
              <a:rPr lang="en-US" dirty="0"/>
              <a:t>A first investment as a young person (ex., buying a Canadian bank stock)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What turned them on to a career in investment management</a:t>
            </a:r>
          </a:p>
          <a:p>
            <a:pPr marL="628650" lvl="1" indent="-171450">
              <a:buFontTx/>
              <a:buChar char="-"/>
            </a:pPr>
            <a:r>
              <a:rPr lang="en-US" dirty="0"/>
              <a:t>If one had an unconventional beginning to the industry (i.e., not from a finance family, or a traditional financial education) – to demonstrate that the industry can be accessible to anyone </a:t>
            </a:r>
          </a:p>
          <a:p>
            <a:pPr marL="628650" lvl="1" indent="-171450">
              <a:buFontTx/>
              <a:buChar char="-"/>
            </a:pPr>
            <a:r>
              <a:rPr lang="en-US" dirty="0"/>
              <a:t>The impact that early investing can have on a person’s financial future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5</a:t>
            </a:fld>
            <a:endParaRPr lang="en-US"/>
          </a:p>
        </p:txBody>
      </p:sp>
    </p:spTree>
    <p:extLst>
      <p:ext uri="{BB962C8B-B14F-4D97-AF65-F5344CB8AC3E}">
        <p14:creationId xmlns:p14="http://schemas.microsoft.com/office/powerpoint/2010/main" val="3265421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Tx/>
              <a:buNone/>
            </a:pPr>
            <a:r>
              <a:rPr lang="en-US" b="1" dirty="0">
                <a:highlight>
                  <a:srgbClr val="FFFF00"/>
                </a:highlight>
              </a:rPr>
              <a:t>Key Objective(s): (1) while money is not everything, it helps in achieving some goals, living comfortably, and being able to address unplanned expenses; (2) investing is a tool to grow your money</a:t>
            </a:r>
          </a:p>
          <a:p>
            <a:pPr marL="0" indent="0">
              <a:buFontTx/>
              <a:buNone/>
            </a:pPr>
            <a:endParaRPr lang="en-US" dirty="0">
              <a:highlight>
                <a:srgbClr val="FFFF00"/>
              </a:highlight>
            </a:endParaRPr>
          </a:p>
          <a:p>
            <a:pPr marL="171450" indent="-171450">
              <a:buFontTx/>
              <a:buChar char="-"/>
            </a:pPr>
            <a:r>
              <a:rPr lang="en-US" dirty="0">
                <a:highlight>
                  <a:srgbClr val="FFFF00"/>
                </a:highlight>
              </a:rPr>
              <a:t>[Can ask the students about some of their life goals, and then point out that there is a cost to most of these goals]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highlight>
                  <a:srgbClr val="FFFF00"/>
                </a:highlight>
              </a:rPr>
              <a:t>Examples of key life goals could include education, travel, buying a home</a:t>
            </a:r>
          </a:p>
          <a:p>
            <a:pPr marL="0" indent="0">
              <a:buFontTx/>
              <a:buNone/>
            </a:pPr>
            <a:endParaRPr lang="en-US" dirty="0">
              <a:highlight>
                <a:srgbClr val="FFFF00"/>
              </a:highlight>
            </a:endParaRPr>
          </a:p>
          <a:p>
            <a:pPr marL="171450" indent="-171450">
              <a:buFontTx/>
              <a:buChar char="-"/>
            </a:pPr>
            <a:r>
              <a:rPr lang="en-US" dirty="0">
                <a:highlight>
                  <a:srgbClr val="FFFF00"/>
                </a:highlight>
              </a:rPr>
              <a:t>[Ask the class what they think investing is? No wrong answers]</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6</a:t>
            </a:fld>
            <a:endParaRPr lang="en-US"/>
          </a:p>
        </p:txBody>
      </p:sp>
    </p:spTree>
    <p:extLst>
      <p:ext uri="{BB962C8B-B14F-4D97-AF65-F5344CB8AC3E}">
        <p14:creationId xmlns:p14="http://schemas.microsoft.com/office/powerpoint/2010/main" val="32206049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Introduce the different types of investments (savings accounts, bonds, &amp; stocks) that will be discussed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7</a:t>
            </a:fld>
            <a:endParaRPr lang="en-US"/>
          </a:p>
        </p:txBody>
      </p:sp>
    </p:spTree>
    <p:extLst>
      <p:ext uri="{BB962C8B-B14F-4D97-AF65-F5344CB8AC3E}">
        <p14:creationId xmlns:p14="http://schemas.microsoft.com/office/powerpoint/2010/main" val="41249780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Introduce the concept of interest/ investing in a way that could be relatable to elementary aged students via a savings account </a:t>
            </a:r>
          </a:p>
          <a:p>
            <a:pPr marL="0" indent="0">
              <a:buFontTx/>
              <a:buNone/>
            </a:pPr>
            <a:endParaRPr lang="en-US" dirty="0"/>
          </a:p>
          <a:p>
            <a:pPr marL="171450" indent="-171450">
              <a:buFontTx/>
              <a:buChar char="-"/>
            </a:pPr>
            <a:r>
              <a:rPr lang="en-US" dirty="0"/>
              <a:t>[Before you explain what a savings account is, ask one or two of the students in the class to try and explain what a savings account is and why they might use it (if you can get the participation)]</a:t>
            </a:r>
          </a:p>
          <a:p>
            <a:pPr marL="171450" indent="-171450">
              <a:buFontTx/>
              <a:buChar char="-"/>
            </a:pPr>
            <a:endParaRPr lang="en-US" dirty="0"/>
          </a:p>
          <a:p>
            <a:pPr marL="171450" indent="-171450">
              <a:buFontTx/>
              <a:buChar char="-"/>
            </a:pPr>
            <a:r>
              <a:rPr lang="en-US" dirty="0"/>
              <a:t>Note that the interest for a savings account is not very much – this is not a powerful way to grow your money </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8</a:t>
            </a:fld>
            <a:endParaRPr lang="en-US"/>
          </a:p>
        </p:txBody>
      </p:sp>
    </p:spTree>
    <p:extLst>
      <p:ext uri="{BB962C8B-B14F-4D97-AF65-F5344CB8AC3E}">
        <p14:creationId xmlns:p14="http://schemas.microsoft.com/office/powerpoint/2010/main" val="6807815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(1) Introduce bonds—extending credit in exchange for interest payments and payback of the principal; (2) Governments and companies can issue bonds </a:t>
            </a:r>
            <a:endParaRPr lang="en-US" dirty="0"/>
          </a:p>
          <a:p>
            <a:pPr>
              <a:buFontTx/>
              <a:buNone/>
            </a:pPr>
            <a:endParaRPr lang="en-US" dirty="0"/>
          </a:p>
          <a:p>
            <a:pPr marL="171450" indent="-171450">
              <a:buFontTx/>
              <a:buChar char="-"/>
            </a:pPr>
            <a:r>
              <a:rPr lang="en-US" dirty="0"/>
              <a:t>[Can make a joke that we aren’t talking about James Bond]</a:t>
            </a:r>
          </a:p>
          <a:p>
            <a:pPr marL="0" indent="0">
              <a:buFontTx/>
              <a:buNone/>
            </a:pPr>
            <a:endParaRPr lang="en-US" dirty="0"/>
          </a:p>
          <a:p>
            <a:pPr marL="171450" indent="-171450">
              <a:buFontTx/>
              <a:buChar char="-"/>
            </a:pPr>
            <a:r>
              <a:rPr lang="en-US" dirty="0"/>
              <a:t>Issuers = sell you bonds</a:t>
            </a:r>
          </a:p>
          <a:p>
            <a:pPr marL="0" indent="0">
              <a:buFontTx/>
              <a:buNone/>
            </a:pPr>
            <a:endParaRPr lang="en-US" dirty="0"/>
          </a:p>
          <a:p>
            <a:pPr marL="171450" indent="-171450">
              <a:buFontTx/>
              <a:buChar char="-"/>
            </a:pPr>
            <a:r>
              <a:rPr lang="en-US" dirty="0"/>
              <a:t>[Can ask what you would expect back in return for lending someone money- students should be able to suggest that they want to be paid back. You can then mention that while your money is on loan, you can’t use it yourself, so you would want some additional compensation in return (interest).]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Interest is the cost of using someone’s money</a:t>
            </a:r>
          </a:p>
          <a:p>
            <a:pPr marL="0" indent="0">
              <a:buFontTx/>
              <a:buNone/>
            </a:pPr>
            <a:endParaRPr lang="en-US" dirty="0"/>
          </a:p>
          <a:p>
            <a:pPr marL="171450" indent="-171450">
              <a:buFontTx/>
              <a:buChar char="-"/>
            </a:pPr>
            <a:r>
              <a:rPr lang="en-US" dirty="0"/>
              <a:t>[Companies tend to pay you more interest than government bonds] </a:t>
            </a:r>
          </a:p>
          <a:p>
            <a:pPr marL="171450" indent="-171450">
              <a:buFontTx/>
              <a:buChar char="-"/>
            </a:pPr>
            <a:r>
              <a:rPr lang="en-US" dirty="0"/>
              <a:t>[Bonds pay higher interest than savings accounts]</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9</a:t>
            </a:fld>
            <a:endParaRPr lang="en-US"/>
          </a:p>
        </p:txBody>
      </p:sp>
    </p:spTree>
    <p:extLst>
      <p:ext uri="{BB962C8B-B14F-4D97-AF65-F5344CB8AC3E}">
        <p14:creationId xmlns:p14="http://schemas.microsoft.com/office/powerpoint/2010/main" val="1673939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Reinforcing some key characteristics of a bond—maturity date, principal, and interest </a:t>
            </a:r>
            <a:endParaRPr lang="en-US" dirty="0">
              <a:highlight>
                <a:srgbClr val="FFFF00"/>
              </a:highlight>
            </a:endParaRPr>
          </a:p>
          <a:p>
            <a:pPr>
              <a:buFontTx/>
              <a:buNone/>
            </a:pPr>
            <a:endParaRPr lang="en-CA" b="1" dirty="0">
              <a:highlight>
                <a:srgbClr val="FFFF00"/>
              </a:highlight>
            </a:endParaRPr>
          </a:p>
          <a:p>
            <a:pPr marL="342900" indent="-342900">
              <a:buFontTx/>
              <a:buChar char="-"/>
            </a:pPr>
            <a:r>
              <a:rPr lang="en-US" sz="1200" dirty="0">
                <a:highlight>
                  <a:srgbClr val="FFFF00"/>
                </a:highlight>
              </a:rPr>
              <a:t>The amount you are loaning and the interest you earn are known in advance and made on pre-determined dates</a:t>
            </a:r>
          </a:p>
          <a:p>
            <a:pPr marL="342900" indent="-342900">
              <a:buFontTx/>
              <a:buChar char="-"/>
            </a:pPr>
            <a:r>
              <a:rPr lang="en-US" sz="1200" dirty="0">
                <a:highlight>
                  <a:srgbClr val="FFFF00"/>
                </a:highlight>
              </a:rPr>
              <a:t>Bonds are known as “fixed income” securities</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10</a:t>
            </a:fld>
            <a:endParaRPr lang="en-US"/>
          </a:p>
        </p:txBody>
      </p:sp>
    </p:spTree>
    <p:extLst>
      <p:ext uri="{BB962C8B-B14F-4D97-AF65-F5344CB8AC3E}">
        <p14:creationId xmlns:p14="http://schemas.microsoft.com/office/powerpoint/2010/main" val="3356838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Calculate compound interest example to demonstrate how you can grow your money if you reinvest the interest you made </a:t>
            </a:r>
            <a:endParaRPr lang="en-US" dirty="0"/>
          </a:p>
          <a:p>
            <a:endParaRPr lang="en-CA" dirty="0"/>
          </a:p>
          <a:p>
            <a:r>
              <a:rPr lang="en-CA" dirty="0">
                <a:solidFill>
                  <a:srgbClr val="FF0000"/>
                </a:solidFill>
              </a:rPr>
              <a:t>Compound interest is an important concept. </a:t>
            </a:r>
          </a:p>
          <a:p>
            <a:r>
              <a:rPr lang="en-CA" dirty="0">
                <a:solidFill>
                  <a:srgbClr val="FF0000"/>
                </a:solidFill>
              </a:rPr>
              <a:t>Its basically earning interest on interest – if you reinvest the interest you’ve earned, you earn interest on the principal + interest.</a:t>
            </a:r>
          </a:p>
          <a:p>
            <a:r>
              <a:rPr lang="en-CA" dirty="0">
                <a:solidFill>
                  <a:srgbClr val="FF0000"/>
                </a:solidFill>
              </a:rPr>
              <a:t>The longer your investment horizon, the longer your money can compound. </a:t>
            </a:r>
          </a:p>
          <a:p>
            <a:endParaRPr lang="en-CA" dirty="0"/>
          </a:p>
          <a:p>
            <a:r>
              <a:rPr lang="en-CA" dirty="0"/>
              <a:t>Walk the students through year one and year two, tell them to use their calculators. </a:t>
            </a:r>
          </a:p>
          <a:p>
            <a:r>
              <a:rPr lang="en-CA" dirty="0"/>
              <a:t>The</a:t>
            </a:r>
            <a:r>
              <a:rPr lang="en-CA" baseline="0" dirty="0"/>
              <a:t> bottom part of the chart will initially show as blank on the screen. Give the students a chance to do their calculations to complete the chart. </a:t>
            </a:r>
          </a:p>
          <a:p>
            <a:r>
              <a:rPr lang="en-CA" baseline="0" dirty="0"/>
              <a:t>Ask for a volunteer to read their answers and then click to reveal each of the numbers on the chart.</a:t>
            </a:r>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11</a:t>
            </a:fld>
            <a:endParaRPr lang="en-US"/>
          </a:p>
        </p:txBody>
      </p:sp>
    </p:spTree>
    <p:extLst>
      <p:ext uri="{BB962C8B-B14F-4D97-AF65-F5344CB8AC3E}">
        <p14:creationId xmlns:p14="http://schemas.microsoft.com/office/powerpoint/2010/main" val="310366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Key Objective(s): Introduce stocks and the concept of being a part-owner of a company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indent="-171450">
              <a:buFontTx/>
              <a:buChar char="-"/>
            </a:pPr>
            <a:r>
              <a:rPr lang="en-US" dirty="0"/>
              <a:t>Can discuss the difference in potential upside when you become a part owner of a company vs just lending money</a:t>
            </a:r>
          </a:p>
          <a:p>
            <a:pPr marL="0" indent="0">
              <a:buFontTx/>
              <a:buNone/>
            </a:pPr>
            <a:endParaRPr lang="en-US" dirty="0"/>
          </a:p>
          <a:p>
            <a:pPr marL="171450" indent="-171450">
              <a:buFontTx/>
              <a:buChar char="-"/>
            </a:pPr>
            <a:r>
              <a:rPr lang="en-US" dirty="0"/>
              <a:t>Ex. if you lend someone your wheelbarrow and shovel to plant apple trees in their orchard, they will give you your tools back and a bushel of apples; but if you were to be a part owner of the orchard, you could have hundreds of bushels of apples if it is a good year </a:t>
            </a:r>
            <a:endParaRPr lang="en-CA" dirty="0"/>
          </a:p>
          <a:p>
            <a:endParaRPr lang="en-CA" dirty="0"/>
          </a:p>
        </p:txBody>
      </p:sp>
      <p:sp>
        <p:nvSpPr>
          <p:cNvPr id="4" name="Slide Number Placeholder 3"/>
          <p:cNvSpPr>
            <a:spLocks noGrp="1"/>
          </p:cNvSpPr>
          <p:nvPr>
            <p:ph type="sldNum" sz="quarter" idx="5"/>
          </p:nvPr>
        </p:nvSpPr>
        <p:spPr/>
        <p:txBody>
          <a:bodyPr/>
          <a:lstStyle/>
          <a:p>
            <a:fld id="{52E6C88C-165A-424E-806A-0BE9544ABBD2}" type="slidenum">
              <a:rPr lang="en-US" smtClean="0"/>
              <a:t>12</a:t>
            </a:fld>
            <a:endParaRPr lang="en-US"/>
          </a:p>
        </p:txBody>
      </p:sp>
    </p:spTree>
    <p:extLst>
      <p:ext uri="{BB962C8B-B14F-4D97-AF65-F5344CB8AC3E}">
        <p14:creationId xmlns:p14="http://schemas.microsoft.com/office/powerpoint/2010/main" val="12266394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1">
    <p:bg>
      <p:bgPr>
        <a:solidFill>
          <a:srgbClr val="285F74"/>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538C758-9328-7748-B012-EE17F60E75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0"/>
            <a:ext cx="5491556" cy="6858000"/>
          </a:xfrm>
          <a:prstGeom prst="rect">
            <a:avLst/>
          </a:prstGeom>
        </p:spPr>
      </p:pic>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sp>
        <p:nvSpPr>
          <p:cNvPr id="4" name="Title 10">
            <a:extLst>
              <a:ext uri="{FF2B5EF4-FFF2-40B4-BE49-F238E27FC236}">
                <a16:creationId xmlns:a16="http://schemas.microsoft.com/office/drawing/2014/main" id="{49A8F688-ABE2-054B-9EE6-AAB2E2ABBDCC}"/>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chemeClr val="bg1"/>
                </a:solidFill>
                <a:latin typeface="Montserrat ExtraBold" pitchFamily="2" charset="77"/>
              </a:defRPr>
            </a:lvl1pPr>
          </a:lstStyle>
          <a:p>
            <a:r>
              <a:rPr lang="en-US"/>
              <a:t>Title</a:t>
            </a:r>
          </a:p>
        </p:txBody>
      </p:sp>
      <p:sp>
        <p:nvSpPr>
          <p:cNvPr id="5" name="Text Placeholder 12">
            <a:extLst>
              <a:ext uri="{FF2B5EF4-FFF2-40B4-BE49-F238E27FC236}">
                <a16:creationId xmlns:a16="http://schemas.microsoft.com/office/drawing/2014/main" id="{3E702300-2594-1644-AC79-9839139BBFD7}"/>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chemeClr val="bg1"/>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3139571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ew Section Slide-3">
    <p:bg>
      <p:bgPr>
        <a:solidFill>
          <a:srgbClr val="22404D"/>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B1F5509F-FD5B-C545-E977-A4BD9430D5A2}"/>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chemeClr val="bg1"/>
                </a:solidFill>
                <a:latin typeface="Montserrat" pitchFamily="2" charset="77"/>
              </a:defRPr>
            </a:lvl1pPr>
          </a:lstStyle>
          <a:p>
            <a:r>
              <a:rPr lang="en-US"/>
              <a:t>Title</a:t>
            </a:r>
          </a:p>
        </p:txBody>
      </p:sp>
      <p:sp>
        <p:nvSpPr>
          <p:cNvPr id="8" name="Text Placeholder 12">
            <a:extLst>
              <a:ext uri="{FF2B5EF4-FFF2-40B4-BE49-F238E27FC236}">
                <a16:creationId xmlns:a16="http://schemas.microsoft.com/office/drawing/2014/main" id="{E6AA37B9-0CF3-EB27-2EAC-549545423081}"/>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9" name="Graphic 8">
            <a:extLst>
              <a:ext uri="{FF2B5EF4-FFF2-40B4-BE49-F238E27FC236}">
                <a16:creationId xmlns:a16="http://schemas.microsoft.com/office/drawing/2014/main" id="{B7EE5915-1D11-98E9-B254-159F1D19BA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78456" y="2282948"/>
            <a:ext cx="3344152" cy="4115867"/>
          </a:xfrm>
          <a:prstGeom prst="rect">
            <a:avLst/>
          </a:prstGeom>
        </p:spPr>
      </p:pic>
    </p:spTree>
    <p:extLst>
      <p:ext uri="{BB962C8B-B14F-4D97-AF65-F5344CB8AC3E}">
        <p14:creationId xmlns:p14="http://schemas.microsoft.com/office/powerpoint/2010/main" val="1916469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 Section Slide-4">
    <p:bg>
      <p:bgPr>
        <a:solidFill>
          <a:srgbClr val="99D9D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B906BC3-6D2A-1FB0-3033-154DF561345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2540" y="2271498"/>
            <a:ext cx="3374079" cy="4152717"/>
          </a:xfrm>
          <a:prstGeom prst="rect">
            <a:avLst/>
          </a:prstGeom>
        </p:spPr>
      </p:pic>
      <p:sp>
        <p:nvSpPr>
          <p:cNvPr id="5" name="Title 8">
            <a:extLst>
              <a:ext uri="{FF2B5EF4-FFF2-40B4-BE49-F238E27FC236}">
                <a16:creationId xmlns:a16="http://schemas.microsoft.com/office/drawing/2014/main" id="{348D27A5-565B-1D67-63BF-DFA017975155}"/>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a:t>Title</a:t>
            </a:r>
          </a:p>
        </p:txBody>
      </p:sp>
      <p:sp>
        <p:nvSpPr>
          <p:cNvPr id="7" name="Text Placeholder 12">
            <a:extLst>
              <a:ext uri="{FF2B5EF4-FFF2-40B4-BE49-F238E27FC236}">
                <a16:creationId xmlns:a16="http://schemas.microsoft.com/office/drawing/2014/main" id="{09AF7653-5EB6-497B-5869-1D5120CBA783}"/>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Tree>
    <p:extLst>
      <p:ext uri="{BB962C8B-B14F-4D97-AF65-F5344CB8AC3E}">
        <p14:creationId xmlns:p14="http://schemas.microsoft.com/office/powerpoint/2010/main" val="41084102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New Section Slide-5">
    <p:bg>
      <p:bgPr>
        <a:solidFill>
          <a:srgbClr val="28708B"/>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93A04561-1103-432E-9EAF-C4F152B65089}"/>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chemeClr val="bg1"/>
                </a:solidFill>
                <a:latin typeface="Montserrat" pitchFamily="2" charset="77"/>
              </a:defRPr>
            </a:lvl1pPr>
          </a:lstStyle>
          <a:p>
            <a:r>
              <a:rPr lang="en-US"/>
              <a:t>Title</a:t>
            </a:r>
          </a:p>
        </p:txBody>
      </p:sp>
      <p:sp>
        <p:nvSpPr>
          <p:cNvPr id="8" name="Text Placeholder 12">
            <a:extLst>
              <a:ext uri="{FF2B5EF4-FFF2-40B4-BE49-F238E27FC236}">
                <a16:creationId xmlns:a16="http://schemas.microsoft.com/office/drawing/2014/main" id="{58D4296A-7CA2-A9B0-B51C-3A238F13295D}"/>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9" name="Graphic 8">
            <a:extLst>
              <a:ext uri="{FF2B5EF4-FFF2-40B4-BE49-F238E27FC236}">
                <a16:creationId xmlns:a16="http://schemas.microsoft.com/office/drawing/2014/main" id="{44A05B32-1186-7747-CD99-4AB74F9EC96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78456" y="2282948"/>
            <a:ext cx="3344152" cy="4115867"/>
          </a:xfrm>
          <a:prstGeom prst="rect">
            <a:avLst/>
          </a:prstGeom>
        </p:spPr>
      </p:pic>
    </p:spTree>
    <p:extLst>
      <p:ext uri="{BB962C8B-B14F-4D97-AF65-F5344CB8AC3E}">
        <p14:creationId xmlns:p14="http://schemas.microsoft.com/office/powerpoint/2010/main" val="4194655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New Section Slide-6">
    <p:bg>
      <p:bgPr>
        <a:solidFill>
          <a:srgbClr val="008B9C"/>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EDB5222F-73B5-5B98-9188-3A83F6A85498}"/>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chemeClr val="bg1"/>
                </a:solidFill>
                <a:latin typeface="Montserrat" pitchFamily="2" charset="77"/>
              </a:defRPr>
            </a:lvl1pPr>
          </a:lstStyle>
          <a:p>
            <a:r>
              <a:rPr lang="en-US"/>
              <a:t>Title</a:t>
            </a:r>
          </a:p>
        </p:txBody>
      </p:sp>
      <p:sp>
        <p:nvSpPr>
          <p:cNvPr id="8" name="Text Placeholder 12">
            <a:extLst>
              <a:ext uri="{FF2B5EF4-FFF2-40B4-BE49-F238E27FC236}">
                <a16:creationId xmlns:a16="http://schemas.microsoft.com/office/drawing/2014/main" id="{8C198C62-A8AF-FAA3-548F-21C78852E25F}"/>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9" name="Graphic 8">
            <a:extLst>
              <a:ext uri="{FF2B5EF4-FFF2-40B4-BE49-F238E27FC236}">
                <a16:creationId xmlns:a16="http://schemas.microsoft.com/office/drawing/2014/main" id="{0CA65ECE-1C2D-7A20-1BC7-E8CB217E8A8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78456" y="2282948"/>
            <a:ext cx="3344152" cy="4115867"/>
          </a:xfrm>
          <a:prstGeom prst="rect">
            <a:avLst/>
          </a:prstGeom>
        </p:spPr>
      </p:pic>
    </p:spTree>
    <p:extLst>
      <p:ext uri="{BB962C8B-B14F-4D97-AF65-F5344CB8AC3E}">
        <p14:creationId xmlns:p14="http://schemas.microsoft.com/office/powerpoint/2010/main" val="3207222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ew Section Slide-7">
    <p:bg>
      <p:bgPr>
        <a:solidFill>
          <a:srgbClr val="8FC440"/>
        </a:solidFill>
        <a:effectLst/>
      </p:bgPr>
    </p:bg>
    <p:spTree>
      <p:nvGrpSpPr>
        <p:cNvPr id="1" name=""/>
        <p:cNvGrpSpPr/>
        <p:nvPr/>
      </p:nvGrpSpPr>
      <p:grpSpPr>
        <a:xfrm>
          <a:off x="0" y="0"/>
          <a:ext cx="0" cy="0"/>
          <a:chOff x="0" y="0"/>
          <a:chExt cx="0" cy="0"/>
        </a:xfrm>
      </p:grpSpPr>
      <p:sp>
        <p:nvSpPr>
          <p:cNvPr id="6" name="Title 8">
            <a:extLst>
              <a:ext uri="{FF2B5EF4-FFF2-40B4-BE49-F238E27FC236}">
                <a16:creationId xmlns:a16="http://schemas.microsoft.com/office/drawing/2014/main" id="{81F89483-5940-ADE0-61FD-6D7DD91C40D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a:t>Title</a:t>
            </a:r>
          </a:p>
        </p:txBody>
      </p:sp>
      <p:sp>
        <p:nvSpPr>
          <p:cNvPr id="7" name="Text Placeholder 12">
            <a:extLst>
              <a:ext uri="{FF2B5EF4-FFF2-40B4-BE49-F238E27FC236}">
                <a16:creationId xmlns:a16="http://schemas.microsoft.com/office/drawing/2014/main" id="{BB2EF260-ACF1-9137-BEDE-5CFB837C3177}"/>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152A659E-58E9-DA07-031F-E940E0A8108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92700" y="2261338"/>
            <a:ext cx="3374079" cy="4152717"/>
          </a:xfrm>
          <a:prstGeom prst="rect">
            <a:avLst/>
          </a:prstGeom>
        </p:spPr>
      </p:pic>
    </p:spTree>
    <p:extLst>
      <p:ext uri="{BB962C8B-B14F-4D97-AF65-F5344CB8AC3E}">
        <p14:creationId xmlns:p14="http://schemas.microsoft.com/office/powerpoint/2010/main" val="7938490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Section Title-1a">
    <p:bg>
      <p:bgPr>
        <a:solidFill>
          <a:srgbClr val="285F74"/>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6" name="Title 8">
            <a:extLst>
              <a:ext uri="{FF2B5EF4-FFF2-40B4-BE49-F238E27FC236}">
                <a16:creationId xmlns:a16="http://schemas.microsoft.com/office/drawing/2014/main" id="{823D7DBA-FBB3-1B45-94F7-B9E3D2F24734}"/>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0" name="Graphic 9">
            <a:extLst>
              <a:ext uri="{FF2B5EF4-FFF2-40B4-BE49-F238E27FC236}">
                <a16:creationId xmlns:a16="http://schemas.microsoft.com/office/drawing/2014/main" id="{E7086FF0-08F7-5842-9917-74B2C0E8BC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21129" y="6248913"/>
            <a:ext cx="374870" cy="461377"/>
          </a:xfrm>
          <a:prstGeom prst="rect">
            <a:avLst/>
          </a:prstGeom>
        </p:spPr>
      </p:pic>
      <p:sp>
        <p:nvSpPr>
          <p:cNvPr id="8" name="Text Placeholder 12">
            <a:extLst>
              <a:ext uri="{FF2B5EF4-FFF2-40B4-BE49-F238E27FC236}">
                <a16:creationId xmlns:a16="http://schemas.microsoft.com/office/drawing/2014/main" id="{A8C3EF08-F063-8933-6323-234C4D5A2C5F}"/>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Tree>
    <p:extLst>
      <p:ext uri="{BB962C8B-B14F-4D97-AF65-F5344CB8AC3E}">
        <p14:creationId xmlns:p14="http://schemas.microsoft.com/office/powerpoint/2010/main" val="907489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ection Title-1b">
    <p:bg>
      <p:bgPr>
        <a:solidFill>
          <a:srgbClr val="285F74"/>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0" name="Graphic 9">
            <a:extLst>
              <a:ext uri="{FF2B5EF4-FFF2-40B4-BE49-F238E27FC236}">
                <a16:creationId xmlns:a16="http://schemas.microsoft.com/office/drawing/2014/main" id="{E7086FF0-08F7-5842-9917-74B2C0E8BC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80938" y="6248913"/>
            <a:ext cx="374870" cy="461377"/>
          </a:xfrm>
          <a:prstGeom prst="rect">
            <a:avLst/>
          </a:prstGeom>
        </p:spPr>
      </p:pic>
      <p:sp>
        <p:nvSpPr>
          <p:cNvPr id="11" name="Text Placeholder 12">
            <a:extLst>
              <a:ext uri="{FF2B5EF4-FFF2-40B4-BE49-F238E27FC236}">
                <a16:creationId xmlns:a16="http://schemas.microsoft.com/office/drawing/2014/main" id="{37490AB7-3679-0C9A-994B-55BDB0BC6BE3}"/>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A6576D48-A798-7969-B577-62BA4963A57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3100117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Section Title-2a">
    <p:bg>
      <p:bgPr>
        <a:solidFill>
          <a:srgbClr val="00A0AF"/>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6B5B581E-973B-434A-8843-2FBE26CFBC9D}"/>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9" name="Graphic 8">
            <a:extLst>
              <a:ext uri="{FF2B5EF4-FFF2-40B4-BE49-F238E27FC236}">
                <a16:creationId xmlns:a16="http://schemas.microsoft.com/office/drawing/2014/main" id="{2ED0818B-C0E3-3E43-9085-6CBE6ED052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11" name="Text Placeholder 12">
            <a:extLst>
              <a:ext uri="{FF2B5EF4-FFF2-40B4-BE49-F238E27FC236}">
                <a16:creationId xmlns:a16="http://schemas.microsoft.com/office/drawing/2014/main" id="{8D208BFE-CDD0-CE01-1EBC-4DCCDC4674A0}"/>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Title 8">
            <a:extLst>
              <a:ext uri="{FF2B5EF4-FFF2-40B4-BE49-F238E27FC236}">
                <a16:creationId xmlns:a16="http://schemas.microsoft.com/office/drawing/2014/main" id="{B943D214-9729-1A9C-ECA5-3EEB7E035581}"/>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454869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Section Title-2b">
    <p:bg>
      <p:bgPr>
        <a:solidFill>
          <a:srgbClr val="00A0AF"/>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6B5B581E-973B-434A-8843-2FBE26CFBC9D}"/>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9" name="Graphic 8">
            <a:extLst>
              <a:ext uri="{FF2B5EF4-FFF2-40B4-BE49-F238E27FC236}">
                <a16:creationId xmlns:a16="http://schemas.microsoft.com/office/drawing/2014/main" id="{2ED0818B-C0E3-3E43-9085-6CBE6ED052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75931" y="6245225"/>
            <a:ext cx="384190" cy="472850"/>
          </a:xfrm>
          <a:prstGeom prst="rect">
            <a:avLst/>
          </a:prstGeom>
        </p:spPr>
      </p:pic>
      <p:sp>
        <p:nvSpPr>
          <p:cNvPr id="11" name="Text Placeholder 12">
            <a:extLst>
              <a:ext uri="{FF2B5EF4-FFF2-40B4-BE49-F238E27FC236}">
                <a16:creationId xmlns:a16="http://schemas.microsoft.com/office/drawing/2014/main" id="{88B6F37E-35E0-8810-3F1D-92237B4A6362}"/>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768EE3E6-E0CA-07FE-35F3-E8797FEBF61B}"/>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117604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ection Title-3a">
    <p:bg>
      <p:bgPr>
        <a:solidFill>
          <a:srgbClr val="22404D"/>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0" name="Graphic 9">
            <a:extLst>
              <a:ext uri="{FF2B5EF4-FFF2-40B4-BE49-F238E27FC236}">
                <a16:creationId xmlns:a16="http://schemas.microsoft.com/office/drawing/2014/main" id="{E7086FF0-08F7-5842-9917-74B2C0E8BC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21129" y="6248913"/>
            <a:ext cx="374870" cy="461377"/>
          </a:xfrm>
          <a:prstGeom prst="rect">
            <a:avLst/>
          </a:prstGeom>
        </p:spPr>
      </p:pic>
      <p:sp>
        <p:nvSpPr>
          <p:cNvPr id="11" name="Text Placeholder 12">
            <a:extLst>
              <a:ext uri="{FF2B5EF4-FFF2-40B4-BE49-F238E27FC236}">
                <a16:creationId xmlns:a16="http://schemas.microsoft.com/office/drawing/2014/main" id="{8B22BC52-3518-70E8-32AD-DB4AA1CFE1C7}"/>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Title 8">
            <a:extLst>
              <a:ext uri="{FF2B5EF4-FFF2-40B4-BE49-F238E27FC236}">
                <a16:creationId xmlns:a16="http://schemas.microsoft.com/office/drawing/2014/main" id="{39BA2CBB-3015-C37C-E8D2-D55554E9218C}"/>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4255626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2">
    <p:bg>
      <p:bgPr>
        <a:solidFill>
          <a:srgbClr val="00A0AF"/>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538C758-9328-7748-B012-EE17F60E75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0"/>
            <a:ext cx="5491556" cy="6858000"/>
          </a:xfrm>
          <a:prstGeom prst="rect">
            <a:avLst/>
          </a:prstGeom>
        </p:spPr>
      </p:pic>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sp>
        <p:nvSpPr>
          <p:cNvPr id="7" name="Title 10">
            <a:extLst>
              <a:ext uri="{FF2B5EF4-FFF2-40B4-BE49-F238E27FC236}">
                <a16:creationId xmlns:a16="http://schemas.microsoft.com/office/drawing/2014/main" id="{985300FD-0582-590B-94B2-72A10E888E18}"/>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chemeClr val="bg1"/>
                </a:solidFill>
                <a:latin typeface="Montserrat ExtraBold" pitchFamily="2" charset="77"/>
              </a:defRPr>
            </a:lvl1pPr>
          </a:lstStyle>
          <a:p>
            <a:r>
              <a:rPr lang="en-US"/>
              <a:t>Title</a:t>
            </a:r>
          </a:p>
        </p:txBody>
      </p:sp>
      <p:sp>
        <p:nvSpPr>
          <p:cNvPr id="6" name="Text Placeholder 12">
            <a:extLst>
              <a:ext uri="{FF2B5EF4-FFF2-40B4-BE49-F238E27FC236}">
                <a16:creationId xmlns:a16="http://schemas.microsoft.com/office/drawing/2014/main" id="{3301B60A-0D1E-3203-24F8-6D11D787D3FE}"/>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chemeClr val="bg1"/>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9397955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Section Title-3b">
    <p:bg>
      <p:bgPr>
        <a:solidFill>
          <a:srgbClr val="22404D"/>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11" name="Text Placeholder 12">
            <a:extLst>
              <a:ext uri="{FF2B5EF4-FFF2-40B4-BE49-F238E27FC236}">
                <a16:creationId xmlns:a16="http://schemas.microsoft.com/office/drawing/2014/main" id="{36D90E75-0AF9-24B6-624B-56257C744892}"/>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FD192B4A-1ABB-5166-B8F2-F13FD3F0A650}"/>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7" name="Graphic 6">
            <a:extLst>
              <a:ext uri="{FF2B5EF4-FFF2-40B4-BE49-F238E27FC236}">
                <a16:creationId xmlns:a16="http://schemas.microsoft.com/office/drawing/2014/main" id="{1F1EE5AB-600B-2F52-21C2-E568D0B107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80938" y="6248913"/>
            <a:ext cx="374870" cy="461377"/>
          </a:xfrm>
          <a:prstGeom prst="rect">
            <a:avLst/>
          </a:prstGeom>
        </p:spPr>
      </p:pic>
    </p:spTree>
    <p:extLst>
      <p:ext uri="{BB962C8B-B14F-4D97-AF65-F5344CB8AC3E}">
        <p14:creationId xmlns:p14="http://schemas.microsoft.com/office/powerpoint/2010/main" val="15306761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ection Title-4a">
    <p:bg>
      <p:bgPr>
        <a:solidFill>
          <a:srgbClr val="99D9DF"/>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C03A3B-773D-7944-98CF-83F368E9D129}"/>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8" name="Graphic 7">
            <a:extLst>
              <a:ext uri="{FF2B5EF4-FFF2-40B4-BE49-F238E27FC236}">
                <a16:creationId xmlns:a16="http://schemas.microsoft.com/office/drawing/2014/main" id="{1BFBFA4D-C84B-E445-8D45-DA568C72531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11" name="Text Placeholder 12">
            <a:extLst>
              <a:ext uri="{FF2B5EF4-FFF2-40B4-BE49-F238E27FC236}">
                <a16:creationId xmlns:a16="http://schemas.microsoft.com/office/drawing/2014/main" id="{73F78AF7-865C-2CDB-9008-4BA422783377}"/>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Title 8">
            <a:extLst>
              <a:ext uri="{FF2B5EF4-FFF2-40B4-BE49-F238E27FC236}">
                <a16:creationId xmlns:a16="http://schemas.microsoft.com/office/drawing/2014/main" id="{4715DBA8-9F9C-BBE2-069C-A997D58744C8}"/>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1040616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ection Title-4b">
    <p:bg>
      <p:bgPr>
        <a:solidFill>
          <a:srgbClr val="99D9DF"/>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BC03A3B-773D-7944-98CF-83F368E9D129}"/>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11" name="Text Placeholder 12">
            <a:extLst>
              <a:ext uri="{FF2B5EF4-FFF2-40B4-BE49-F238E27FC236}">
                <a16:creationId xmlns:a16="http://schemas.microsoft.com/office/drawing/2014/main" id="{5A36B0D2-076B-6C7B-4992-3B5B0EBC179A}"/>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41C0AB5A-75BE-5E3A-7128-20AD485578B9}"/>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pic>
        <p:nvPicPr>
          <p:cNvPr id="7" name="Graphic 6">
            <a:extLst>
              <a:ext uri="{FF2B5EF4-FFF2-40B4-BE49-F238E27FC236}">
                <a16:creationId xmlns:a16="http://schemas.microsoft.com/office/drawing/2014/main" id="{E17C8D75-3B64-F0AD-1E36-31F291E8F2C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75931" y="6245225"/>
            <a:ext cx="384190" cy="472850"/>
          </a:xfrm>
          <a:prstGeom prst="rect">
            <a:avLst/>
          </a:prstGeom>
        </p:spPr>
      </p:pic>
    </p:spTree>
    <p:extLst>
      <p:ext uri="{BB962C8B-B14F-4D97-AF65-F5344CB8AC3E}">
        <p14:creationId xmlns:p14="http://schemas.microsoft.com/office/powerpoint/2010/main" val="3903534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mage Section Title-5a">
    <p:bg>
      <p:bgPr>
        <a:solidFill>
          <a:srgbClr val="28708B"/>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0" name="Graphic 9">
            <a:extLst>
              <a:ext uri="{FF2B5EF4-FFF2-40B4-BE49-F238E27FC236}">
                <a16:creationId xmlns:a16="http://schemas.microsoft.com/office/drawing/2014/main" id="{E7086FF0-08F7-5842-9917-74B2C0E8BC5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21129" y="6248913"/>
            <a:ext cx="374870" cy="461377"/>
          </a:xfrm>
          <a:prstGeom prst="rect">
            <a:avLst/>
          </a:prstGeom>
        </p:spPr>
      </p:pic>
      <p:sp>
        <p:nvSpPr>
          <p:cNvPr id="11" name="Text Placeholder 12">
            <a:extLst>
              <a:ext uri="{FF2B5EF4-FFF2-40B4-BE49-F238E27FC236}">
                <a16:creationId xmlns:a16="http://schemas.microsoft.com/office/drawing/2014/main" id="{8B22BC52-3518-70E8-32AD-DB4AA1CFE1C7}"/>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Title 8">
            <a:extLst>
              <a:ext uri="{FF2B5EF4-FFF2-40B4-BE49-F238E27FC236}">
                <a16:creationId xmlns:a16="http://schemas.microsoft.com/office/drawing/2014/main" id="{39BA2CBB-3015-C37C-E8D2-D55554E9218C}"/>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306072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Image Section Title-5b">
    <p:bg>
      <p:bgPr>
        <a:solidFill>
          <a:srgbClr val="28708B"/>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83350ED-FEDA-A84E-AC8A-3A419A4825E5}"/>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11" name="Text Placeholder 12">
            <a:extLst>
              <a:ext uri="{FF2B5EF4-FFF2-40B4-BE49-F238E27FC236}">
                <a16:creationId xmlns:a16="http://schemas.microsoft.com/office/drawing/2014/main" id="{36D90E75-0AF9-24B6-624B-56257C744892}"/>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FD192B4A-1ABB-5166-B8F2-F13FD3F0A650}"/>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7" name="Graphic 6">
            <a:extLst>
              <a:ext uri="{FF2B5EF4-FFF2-40B4-BE49-F238E27FC236}">
                <a16:creationId xmlns:a16="http://schemas.microsoft.com/office/drawing/2014/main" id="{1F1EE5AB-600B-2F52-21C2-E568D0B107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80938" y="6248913"/>
            <a:ext cx="374870" cy="461377"/>
          </a:xfrm>
          <a:prstGeom prst="rect">
            <a:avLst/>
          </a:prstGeom>
        </p:spPr>
      </p:pic>
    </p:spTree>
    <p:extLst>
      <p:ext uri="{BB962C8B-B14F-4D97-AF65-F5344CB8AC3E}">
        <p14:creationId xmlns:p14="http://schemas.microsoft.com/office/powerpoint/2010/main" val="3570483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ection Title-6a">
    <p:bg>
      <p:bgPr>
        <a:solidFill>
          <a:srgbClr val="008B9C"/>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0070CEE-FCBD-5447-845A-0BCE98D5B5DD}"/>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9" name="Graphic 8">
            <a:extLst>
              <a:ext uri="{FF2B5EF4-FFF2-40B4-BE49-F238E27FC236}">
                <a16:creationId xmlns:a16="http://schemas.microsoft.com/office/drawing/2014/main" id="{A734D38A-EAE0-BA42-A326-FAB56B5347E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21129" y="6248913"/>
            <a:ext cx="374870" cy="461377"/>
          </a:xfrm>
          <a:prstGeom prst="rect">
            <a:avLst/>
          </a:prstGeom>
        </p:spPr>
      </p:pic>
      <p:sp>
        <p:nvSpPr>
          <p:cNvPr id="11" name="Text Placeholder 12">
            <a:extLst>
              <a:ext uri="{FF2B5EF4-FFF2-40B4-BE49-F238E27FC236}">
                <a16:creationId xmlns:a16="http://schemas.microsoft.com/office/drawing/2014/main" id="{9E8A499D-4F6C-AEB3-986F-79D0780DCB21}"/>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Title 8">
            <a:extLst>
              <a:ext uri="{FF2B5EF4-FFF2-40B4-BE49-F238E27FC236}">
                <a16:creationId xmlns:a16="http://schemas.microsoft.com/office/drawing/2014/main" id="{7966AF4A-EFF2-A26A-22EF-6C7F49AE897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6110056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ection Title-6b">
    <p:bg>
      <p:bgPr>
        <a:solidFill>
          <a:srgbClr val="008B9C"/>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0070CEE-FCBD-5447-845A-0BCE98D5B5DD}"/>
              </a:ext>
            </a:extLst>
          </p:cNvPr>
          <p:cNvSpPr>
            <a:spLocks noGrp="1"/>
          </p:cNvSpPr>
          <p:nvPr>
            <p:ph type="pic" sz="quarter" idx="13" hasCustomPrompt="1"/>
          </p:nvPr>
        </p:nvSpPr>
        <p:spPr>
          <a:xfrm>
            <a:off x="6687313"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11" name="Text Placeholder 12">
            <a:extLst>
              <a:ext uri="{FF2B5EF4-FFF2-40B4-BE49-F238E27FC236}">
                <a16:creationId xmlns:a16="http://schemas.microsoft.com/office/drawing/2014/main" id="{F06AF4E3-B8F1-07D1-168D-3153AA41F05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36CE66C1-D76A-182B-8BFD-FD5731E1D3DD}"/>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8" name="Graphic 7">
            <a:extLst>
              <a:ext uri="{FF2B5EF4-FFF2-40B4-BE49-F238E27FC236}">
                <a16:creationId xmlns:a16="http://schemas.microsoft.com/office/drawing/2014/main" id="{9A770CBC-1DC8-6171-B94B-2884CBA23E9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80938" y="6248913"/>
            <a:ext cx="374870" cy="461377"/>
          </a:xfrm>
          <a:prstGeom prst="rect">
            <a:avLst/>
          </a:prstGeom>
        </p:spPr>
      </p:pic>
    </p:spTree>
    <p:extLst>
      <p:ext uri="{BB962C8B-B14F-4D97-AF65-F5344CB8AC3E}">
        <p14:creationId xmlns:p14="http://schemas.microsoft.com/office/powerpoint/2010/main" val="2209755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age Section Title-7a">
    <p:bg>
      <p:bgPr>
        <a:solidFill>
          <a:srgbClr val="8FC440"/>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8" name="Graphic 7">
            <a:extLst>
              <a:ext uri="{FF2B5EF4-FFF2-40B4-BE49-F238E27FC236}">
                <a16:creationId xmlns:a16="http://schemas.microsoft.com/office/drawing/2014/main" id="{2B346D8C-600C-4B43-BAF5-361A3219A5D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11" name="Text Placeholder 12">
            <a:extLst>
              <a:ext uri="{FF2B5EF4-FFF2-40B4-BE49-F238E27FC236}">
                <a16:creationId xmlns:a16="http://schemas.microsoft.com/office/drawing/2014/main" id="{63D5B8A1-1F5B-F183-7F63-0EE99DC1E744}"/>
              </a:ext>
            </a:extLst>
          </p:cNvPr>
          <p:cNvSpPr>
            <a:spLocks noGrp="1"/>
          </p:cNvSpPr>
          <p:nvPr>
            <p:ph type="body" sz="quarter" idx="12" hasCustomPrompt="1"/>
          </p:nvPr>
        </p:nvSpPr>
        <p:spPr>
          <a:xfrm>
            <a:off x="6096000"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2A1888FC-F9DB-9D56-2A3B-1648E920FF69}"/>
              </a:ext>
            </a:extLst>
          </p:cNvPr>
          <p:cNvSpPr>
            <a:spLocks noGrp="1"/>
          </p:cNvSpPr>
          <p:nvPr>
            <p:ph type="title" hasCustomPrompt="1"/>
          </p:nvPr>
        </p:nvSpPr>
        <p:spPr>
          <a:xfrm>
            <a:off x="6096000"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2911175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age Section Title-7b">
    <p:bg>
      <p:bgPr>
        <a:solidFill>
          <a:srgbClr val="8FC440"/>
        </a:solidFill>
        <a:effectLst/>
      </p:bgPr>
    </p:bg>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2C6E0A9C-E905-2447-B5A7-A24EEC3005E4}"/>
              </a:ext>
            </a:extLst>
          </p:cNvPr>
          <p:cNvSpPr>
            <a:spLocks noGrp="1"/>
          </p:cNvSpPr>
          <p:nvPr>
            <p:ph type="pic" sz="quarter" idx="13" hasCustomPrompt="1"/>
          </p:nvPr>
        </p:nvSpPr>
        <p:spPr>
          <a:xfrm>
            <a:off x="6687313" y="-1633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10" name="Text Placeholder 12">
            <a:extLst>
              <a:ext uri="{FF2B5EF4-FFF2-40B4-BE49-F238E27FC236}">
                <a16:creationId xmlns:a16="http://schemas.microsoft.com/office/drawing/2014/main" id="{E63BD2E8-8758-340F-0C88-A88540518AEC}"/>
              </a:ext>
            </a:extLst>
          </p:cNvPr>
          <p:cNvSpPr>
            <a:spLocks noGrp="1"/>
          </p:cNvSpPr>
          <p:nvPr>
            <p:ph type="body" sz="quarter" idx="12" hasCustomPrompt="1"/>
          </p:nvPr>
        </p:nvSpPr>
        <p:spPr>
          <a:xfrm>
            <a:off x="567073" y="1918044"/>
            <a:ext cx="5504687" cy="2630283"/>
          </a:xfrm>
        </p:spPr>
        <p:txBody>
          <a:bodyPr>
            <a:noAutofit/>
          </a:bodyPr>
          <a:lstStyle>
            <a:lvl1pPr marL="171450" indent="-171450">
              <a:lnSpc>
                <a:spcPct val="100000"/>
              </a:lnSpc>
              <a:spcBef>
                <a:spcPts val="0"/>
              </a:spcBef>
              <a:buFont typeface="Arial" panose="020B0604020202020204" pitchFamily="34" charset="0"/>
              <a:buChar char="•"/>
              <a:defRPr sz="18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6" name="Title 8">
            <a:extLst>
              <a:ext uri="{FF2B5EF4-FFF2-40B4-BE49-F238E27FC236}">
                <a16:creationId xmlns:a16="http://schemas.microsoft.com/office/drawing/2014/main" id="{2F112F5F-9231-0914-12D0-91F366503C5F}"/>
              </a:ext>
            </a:extLst>
          </p:cNvPr>
          <p:cNvSpPr>
            <a:spLocks noGrp="1"/>
          </p:cNvSpPr>
          <p:nvPr>
            <p:ph type="title" hasCustomPrompt="1"/>
          </p:nvPr>
        </p:nvSpPr>
        <p:spPr>
          <a:xfrm>
            <a:off x="567073" y="667756"/>
            <a:ext cx="5504687" cy="719456"/>
          </a:xfrm>
          <a:ln>
            <a:noFill/>
          </a:ln>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pic>
        <p:nvPicPr>
          <p:cNvPr id="7" name="Graphic 6">
            <a:extLst>
              <a:ext uri="{FF2B5EF4-FFF2-40B4-BE49-F238E27FC236}">
                <a16:creationId xmlns:a16="http://schemas.microsoft.com/office/drawing/2014/main" id="{D906A3E2-F040-965A-5296-D5B6114A817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075931" y="6245225"/>
            <a:ext cx="384190" cy="472850"/>
          </a:xfrm>
          <a:prstGeom prst="rect">
            <a:avLst/>
          </a:prstGeom>
        </p:spPr>
      </p:pic>
    </p:spTree>
    <p:extLst>
      <p:ext uri="{BB962C8B-B14F-4D97-AF65-F5344CB8AC3E}">
        <p14:creationId xmlns:p14="http://schemas.microsoft.com/office/powerpoint/2010/main" val="33433850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Slide-Wide Header-1">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892298"/>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687237"/>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3473465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3">
    <p:bg>
      <p:bgPr>
        <a:solidFill>
          <a:srgbClr val="22404D"/>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538C758-9328-7748-B012-EE17F60E75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0"/>
            <a:ext cx="5491556" cy="6858000"/>
          </a:xfrm>
          <a:prstGeom prst="rect">
            <a:avLst/>
          </a:prstGeom>
        </p:spPr>
      </p:pic>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sp>
        <p:nvSpPr>
          <p:cNvPr id="7" name="Title 10">
            <a:extLst>
              <a:ext uri="{FF2B5EF4-FFF2-40B4-BE49-F238E27FC236}">
                <a16:creationId xmlns:a16="http://schemas.microsoft.com/office/drawing/2014/main" id="{F5FD8CB4-4811-AFEC-359E-1EDA61B81307}"/>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chemeClr val="bg1"/>
                </a:solidFill>
                <a:latin typeface="Montserrat ExtraBold" pitchFamily="2" charset="77"/>
              </a:defRPr>
            </a:lvl1pPr>
          </a:lstStyle>
          <a:p>
            <a:r>
              <a:rPr lang="en-US"/>
              <a:t>Title</a:t>
            </a:r>
          </a:p>
        </p:txBody>
      </p:sp>
      <p:sp>
        <p:nvSpPr>
          <p:cNvPr id="6" name="Text Placeholder 12">
            <a:extLst>
              <a:ext uri="{FF2B5EF4-FFF2-40B4-BE49-F238E27FC236}">
                <a16:creationId xmlns:a16="http://schemas.microsoft.com/office/drawing/2014/main" id="{4DD7FD7B-77DB-06C9-20E9-C0656EBC077C}"/>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chemeClr val="bg1"/>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14910512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Slide-Narrow Header-1">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82511"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4593581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Slide-Wide Header-2">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433D262-36A7-BB67-BB19-507059282107}"/>
              </a:ext>
            </a:extLst>
          </p:cNvPr>
          <p:cNvSpPr/>
          <p:nvPr userDrawn="1"/>
        </p:nvSpPr>
        <p:spPr>
          <a:xfrm>
            <a:off x="0" y="2"/>
            <a:ext cx="12192000" cy="1892298"/>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7C1F65A3-AA1D-2D4E-8875-11A84D8A7B0B}"/>
              </a:ext>
            </a:extLst>
          </p:cNvPr>
          <p:cNvSpPr>
            <a:spLocks noGrp="1"/>
          </p:cNvSpPr>
          <p:nvPr>
            <p:ph type="title" hasCustomPrompt="1"/>
          </p:nvPr>
        </p:nvSpPr>
        <p:spPr>
          <a:xfrm>
            <a:off x="651750" y="687237"/>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708D3379-47C3-A863-A6CD-3917D2F22556}"/>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12" name="Graphic 11">
            <a:extLst>
              <a:ext uri="{FF2B5EF4-FFF2-40B4-BE49-F238E27FC236}">
                <a16:creationId xmlns:a16="http://schemas.microsoft.com/office/drawing/2014/main" id="{88540D85-9D2F-72A4-0A82-F761842C039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32837168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Slide-Narrow Header-2">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14442160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Slide-Wide Header-3">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B342B9-65A1-2083-915F-DF26F9E20E09}"/>
              </a:ext>
            </a:extLst>
          </p:cNvPr>
          <p:cNvSpPr/>
          <p:nvPr userDrawn="1"/>
        </p:nvSpPr>
        <p:spPr>
          <a:xfrm>
            <a:off x="0" y="2"/>
            <a:ext cx="12192000"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C11E6F3F-CC5A-17A2-AB27-2533E9676D68}"/>
              </a:ext>
            </a:extLst>
          </p:cNvPr>
          <p:cNvSpPr>
            <a:spLocks noGrp="1"/>
          </p:cNvSpPr>
          <p:nvPr>
            <p:ph type="title" hasCustomPrompt="1"/>
          </p:nvPr>
        </p:nvSpPr>
        <p:spPr>
          <a:xfrm>
            <a:off x="651750" y="687237"/>
            <a:ext cx="10054832"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C00F4D4D-234C-DC96-E45D-A35FF93EC2B5}"/>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12" name="Graphic 11">
            <a:extLst>
              <a:ext uri="{FF2B5EF4-FFF2-40B4-BE49-F238E27FC236}">
                <a16:creationId xmlns:a16="http://schemas.microsoft.com/office/drawing/2014/main" id="{3CC16D69-EAED-6E9D-70A8-6FD8E949DD7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15889374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Slide-Narrow Header-3">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22810870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Slide-Wide Header-4">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81B9CB-EB68-69E6-E692-6DA920C2BFDA}"/>
              </a:ext>
            </a:extLst>
          </p:cNvPr>
          <p:cNvSpPr/>
          <p:nvPr userDrawn="1"/>
        </p:nvSpPr>
        <p:spPr>
          <a:xfrm>
            <a:off x="0" y="2"/>
            <a:ext cx="12192000" cy="1892298"/>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C1EE09B8-B0BA-DB7B-EAFF-8A561969FA07}"/>
              </a:ext>
            </a:extLst>
          </p:cNvPr>
          <p:cNvSpPr>
            <a:spLocks noGrp="1"/>
          </p:cNvSpPr>
          <p:nvPr>
            <p:ph type="title" hasCustomPrompt="1"/>
          </p:nvPr>
        </p:nvSpPr>
        <p:spPr>
          <a:xfrm>
            <a:off x="651750" y="687237"/>
            <a:ext cx="10054832"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0707B934-FFD3-B316-41DB-77161F21FE72}"/>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8" name="Graphic 7">
            <a:extLst>
              <a:ext uri="{FF2B5EF4-FFF2-40B4-BE49-F238E27FC236}">
                <a16:creationId xmlns:a16="http://schemas.microsoft.com/office/drawing/2014/main" id="{78F9B069-2707-4187-1827-09471AC767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345" y="693864"/>
            <a:ext cx="497491" cy="612297"/>
          </a:xfrm>
          <a:prstGeom prst="rect">
            <a:avLst/>
          </a:prstGeom>
        </p:spPr>
      </p:pic>
    </p:spTree>
    <p:extLst>
      <p:ext uri="{BB962C8B-B14F-4D97-AF65-F5344CB8AC3E}">
        <p14:creationId xmlns:p14="http://schemas.microsoft.com/office/powerpoint/2010/main" val="7436533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lide-Narrow Header-4">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6" name="Graphic 5">
            <a:extLst>
              <a:ext uri="{FF2B5EF4-FFF2-40B4-BE49-F238E27FC236}">
                <a16:creationId xmlns:a16="http://schemas.microsoft.com/office/drawing/2014/main" id="{AEEE8032-3A3A-EDB3-785A-7AB5BA6B0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7247" y="325275"/>
            <a:ext cx="497491" cy="612297"/>
          </a:xfrm>
          <a:prstGeom prst="rect">
            <a:avLst/>
          </a:prstGeom>
        </p:spPr>
      </p:pic>
    </p:spTree>
    <p:extLst>
      <p:ext uri="{BB962C8B-B14F-4D97-AF65-F5344CB8AC3E}">
        <p14:creationId xmlns:p14="http://schemas.microsoft.com/office/powerpoint/2010/main" val="2041008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ntent Slide-Wide Header-6">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E7D934-1618-9801-03A7-4A110FB8EA52}"/>
              </a:ext>
            </a:extLst>
          </p:cNvPr>
          <p:cNvSpPr/>
          <p:nvPr userDrawn="1"/>
        </p:nvSpPr>
        <p:spPr>
          <a:xfrm>
            <a:off x="0" y="2"/>
            <a:ext cx="12192000" cy="1892298"/>
          </a:xfrm>
          <a:prstGeom prst="rect">
            <a:avLst/>
          </a:prstGeom>
          <a:solidFill>
            <a:srgbClr val="28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C6FF4003-049E-5A04-C140-B77410C89FA4}"/>
              </a:ext>
            </a:extLst>
          </p:cNvPr>
          <p:cNvSpPr>
            <a:spLocks noGrp="1"/>
          </p:cNvSpPr>
          <p:nvPr>
            <p:ph type="title" hasCustomPrompt="1"/>
          </p:nvPr>
        </p:nvSpPr>
        <p:spPr>
          <a:xfrm>
            <a:off x="651750" y="687237"/>
            <a:ext cx="10054832"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D74C888C-8BD2-6411-3A89-C8BF49B09D11}"/>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12" name="Graphic 11">
            <a:extLst>
              <a:ext uri="{FF2B5EF4-FFF2-40B4-BE49-F238E27FC236}">
                <a16:creationId xmlns:a16="http://schemas.microsoft.com/office/drawing/2014/main" id="{1AB92089-88D7-430E-BB38-7DDABB20C5E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11814848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Slide-Narrow Header-6">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8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30304746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Slide-Wide Header-5">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A4588DF-DD4D-296E-96AB-7D517E33A548}"/>
              </a:ext>
            </a:extLst>
          </p:cNvPr>
          <p:cNvSpPr/>
          <p:nvPr userDrawn="1"/>
        </p:nvSpPr>
        <p:spPr>
          <a:xfrm>
            <a:off x="0" y="2"/>
            <a:ext cx="12192000" cy="1892298"/>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F0C53CEF-35DC-6A4A-11C9-A55FD77F09FB}"/>
              </a:ext>
            </a:extLst>
          </p:cNvPr>
          <p:cNvSpPr>
            <a:spLocks noGrp="1"/>
          </p:cNvSpPr>
          <p:nvPr>
            <p:ph type="title" hasCustomPrompt="1"/>
          </p:nvPr>
        </p:nvSpPr>
        <p:spPr>
          <a:xfrm>
            <a:off x="651750" y="687237"/>
            <a:ext cx="10054832"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F6ED634F-7A6F-0AC6-A4A3-56AD113C10D3}"/>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12" name="Graphic 11">
            <a:extLst>
              <a:ext uri="{FF2B5EF4-FFF2-40B4-BE49-F238E27FC236}">
                <a16:creationId xmlns:a16="http://schemas.microsoft.com/office/drawing/2014/main" id="{E388729D-D91D-E69F-98C1-F3C79F7A0C7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42699897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4">
    <p:bg>
      <p:bgPr>
        <a:solidFill>
          <a:srgbClr val="99D9DF"/>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pic>
        <p:nvPicPr>
          <p:cNvPr id="8" name="Graphic 7">
            <a:extLst>
              <a:ext uri="{FF2B5EF4-FFF2-40B4-BE49-F238E27FC236}">
                <a16:creationId xmlns:a16="http://schemas.microsoft.com/office/drawing/2014/main" id="{ACA8637C-18C4-4D19-0A47-3EAE946DD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150" y="10456"/>
            <a:ext cx="5572120" cy="6858000"/>
          </a:xfrm>
          <a:prstGeom prst="rect">
            <a:avLst/>
          </a:prstGeom>
        </p:spPr>
      </p:pic>
      <p:sp>
        <p:nvSpPr>
          <p:cNvPr id="7" name="Title 10">
            <a:extLst>
              <a:ext uri="{FF2B5EF4-FFF2-40B4-BE49-F238E27FC236}">
                <a16:creationId xmlns:a16="http://schemas.microsoft.com/office/drawing/2014/main" id="{83FF93BB-8726-446C-6B61-ADF8C8A23BF5}"/>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a:t>Title</a:t>
            </a:r>
          </a:p>
        </p:txBody>
      </p:sp>
      <p:sp>
        <p:nvSpPr>
          <p:cNvPr id="6" name="Text Placeholder 12">
            <a:extLst>
              <a:ext uri="{FF2B5EF4-FFF2-40B4-BE49-F238E27FC236}">
                <a16:creationId xmlns:a16="http://schemas.microsoft.com/office/drawing/2014/main" id="{D98BB0F2-26EB-B9B6-C8D8-8815C0B3985F}"/>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1421156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Slide-Narrow Header-5">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2945399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 Slide-Wide Header-7">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D81B9CB-EB68-69E6-E692-6DA920C2BFDA}"/>
              </a:ext>
            </a:extLst>
          </p:cNvPr>
          <p:cNvSpPr/>
          <p:nvPr userDrawn="1"/>
        </p:nvSpPr>
        <p:spPr>
          <a:xfrm>
            <a:off x="0" y="2"/>
            <a:ext cx="12192000" cy="1892298"/>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C1EE09B8-B0BA-DB7B-EAFF-8A561969FA07}"/>
              </a:ext>
            </a:extLst>
          </p:cNvPr>
          <p:cNvSpPr>
            <a:spLocks noGrp="1"/>
          </p:cNvSpPr>
          <p:nvPr>
            <p:ph type="title" hasCustomPrompt="1"/>
          </p:nvPr>
        </p:nvSpPr>
        <p:spPr>
          <a:xfrm>
            <a:off x="651750" y="687237"/>
            <a:ext cx="10054832"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0707B934-FFD3-B316-41DB-77161F21FE72}"/>
              </a:ext>
            </a:extLst>
          </p:cNvPr>
          <p:cNvSpPr>
            <a:spLocks noGrp="1"/>
          </p:cNvSpPr>
          <p:nvPr>
            <p:ph type="body" sz="quarter" idx="12" hasCustomPrompt="1"/>
          </p:nvPr>
        </p:nvSpPr>
        <p:spPr>
          <a:xfrm>
            <a:off x="651750" y="225545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8" name="Graphic 7">
            <a:extLst>
              <a:ext uri="{FF2B5EF4-FFF2-40B4-BE49-F238E27FC236}">
                <a16:creationId xmlns:a16="http://schemas.microsoft.com/office/drawing/2014/main" id="{78F9B069-2707-4187-1827-09471AC7675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6345" y="693864"/>
            <a:ext cx="497491" cy="612297"/>
          </a:xfrm>
          <a:prstGeom prst="rect">
            <a:avLst/>
          </a:prstGeom>
        </p:spPr>
      </p:pic>
    </p:spTree>
    <p:extLst>
      <p:ext uri="{BB962C8B-B14F-4D97-AF65-F5344CB8AC3E}">
        <p14:creationId xmlns:p14="http://schemas.microsoft.com/office/powerpoint/2010/main" val="8561699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Narrow Header-7">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62633"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6" name="Graphic 5">
            <a:extLst>
              <a:ext uri="{FF2B5EF4-FFF2-40B4-BE49-F238E27FC236}">
                <a16:creationId xmlns:a16="http://schemas.microsoft.com/office/drawing/2014/main" id="{AEEE8032-3A3A-EDB3-785A-7AB5BA6B0B8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7247" y="325275"/>
            <a:ext cx="497491" cy="612297"/>
          </a:xfrm>
          <a:prstGeom prst="rect">
            <a:avLst/>
          </a:prstGeom>
        </p:spPr>
      </p:pic>
    </p:spTree>
    <p:extLst>
      <p:ext uri="{BB962C8B-B14F-4D97-AF65-F5344CB8AC3E}">
        <p14:creationId xmlns:p14="http://schemas.microsoft.com/office/powerpoint/2010/main" val="236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Content Slide-1a">
    <p:bg>
      <p:bgPr>
        <a:solidFill>
          <a:schemeClr val="bg1"/>
        </a:solidFill>
        <a:effectLst/>
      </p:bgPr>
    </p:bg>
    <p:spTree>
      <p:nvGrpSpPr>
        <p:cNvPr id="1" name=""/>
        <p:cNvGrpSpPr/>
        <p:nvPr/>
      </p:nvGrpSpPr>
      <p:grpSpPr>
        <a:xfrm>
          <a:off x="0" y="0"/>
          <a:ext cx="0" cy="0"/>
          <a:chOff x="0" y="0"/>
          <a:chExt cx="0" cy="0"/>
        </a:xfrm>
      </p:grpSpPr>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29E110F3-D188-0049-90C9-8C69A36204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12" name="Rectangle 11">
            <a:extLst>
              <a:ext uri="{FF2B5EF4-FFF2-40B4-BE49-F238E27FC236}">
                <a16:creationId xmlns:a16="http://schemas.microsoft.com/office/drawing/2014/main" id="{E7242CD6-04C4-2567-F49F-5126DCB3CEE8}"/>
              </a:ext>
            </a:extLst>
          </p:cNvPr>
          <p:cNvSpPr/>
          <p:nvPr userDrawn="1"/>
        </p:nvSpPr>
        <p:spPr>
          <a:xfrm>
            <a:off x="5504686" y="2"/>
            <a:ext cx="6687313" cy="1892298"/>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4" name="Title 8">
            <a:extLst>
              <a:ext uri="{FF2B5EF4-FFF2-40B4-BE49-F238E27FC236}">
                <a16:creationId xmlns:a16="http://schemas.microsoft.com/office/drawing/2014/main" id="{69A2698E-9B81-C284-B9BF-7E104E970ACC}"/>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20697637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Half-Content Slide-1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2353" y="-32677"/>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29E110F3-D188-0049-90C9-8C69A362042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1" y="6197550"/>
            <a:ext cx="395211" cy="486414"/>
          </a:xfrm>
          <a:prstGeom prst="rect">
            <a:avLst/>
          </a:prstGeom>
        </p:spPr>
      </p:pic>
      <p:sp>
        <p:nvSpPr>
          <p:cNvPr id="8" name="Text Placeholder 12">
            <a:extLst>
              <a:ext uri="{FF2B5EF4-FFF2-40B4-BE49-F238E27FC236}">
                <a16:creationId xmlns:a16="http://schemas.microsoft.com/office/drawing/2014/main" id="{3C6D7603-93E3-4C7E-76CC-D2605E2E1B51}"/>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AA80D8C5-48C5-A009-1000-746DA2532B19}"/>
              </a:ext>
            </a:extLst>
          </p:cNvPr>
          <p:cNvSpPr/>
          <p:nvPr userDrawn="1"/>
        </p:nvSpPr>
        <p:spPr>
          <a:xfrm>
            <a:off x="0" y="0"/>
            <a:ext cx="6687313" cy="1892298"/>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32C27CD4-F690-5014-5264-2F97E2DAF81B}"/>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30945149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Half-Content Slide-2a">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D28CBF7-6728-9348-B3ED-DCB8CA5F3B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8" name="Text Placeholder 12">
            <a:extLst>
              <a:ext uri="{FF2B5EF4-FFF2-40B4-BE49-F238E27FC236}">
                <a16:creationId xmlns:a16="http://schemas.microsoft.com/office/drawing/2014/main" id="{DFBBF0AE-84AE-262E-63B0-27BABEE37615}"/>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B2414940-C585-4B1B-903A-39CF55A54468}"/>
              </a:ext>
            </a:extLst>
          </p:cNvPr>
          <p:cNvSpPr/>
          <p:nvPr userDrawn="1"/>
        </p:nvSpPr>
        <p:spPr>
          <a:xfrm>
            <a:off x="5504686" y="2"/>
            <a:ext cx="6687313" cy="1892298"/>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26F314FB-15C1-1BB2-8061-5A43FE39DCAE}"/>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3030450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Half-Content Slide-2b">
    <p:bg>
      <p:bgPr>
        <a:solidFill>
          <a:schemeClr val="bg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DD28CBF7-6728-9348-B3ED-DCB8CA5F3B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2" y="6230225"/>
            <a:ext cx="395211" cy="486414"/>
          </a:xfrm>
          <a:prstGeom prst="rect">
            <a:avLst/>
          </a:prstGeom>
        </p:spPr>
      </p:pic>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7313"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sp>
        <p:nvSpPr>
          <p:cNvPr id="8" name="Text Placeholder 12">
            <a:extLst>
              <a:ext uri="{FF2B5EF4-FFF2-40B4-BE49-F238E27FC236}">
                <a16:creationId xmlns:a16="http://schemas.microsoft.com/office/drawing/2014/main" id="{975912C9-A6EC-920B-A06C-5A82D8083D3F}"/>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BBA78C20-DFB6-A1A0-674A-4BB1BB0E2D55}"/>
              </a:ext>
            </a:extLst>
          </p:cNvPr>
          <p:cNvSpPr/>
          <p:nvPr userDrawn="1"/>
        </p:nvSpPr>
        <p:spPr>
          <a:xfrm>
            <a:off x="0" y="0"/>
            <a:ext cx="6687313" cy="1892298"/>
          </a:xfrm>
          <a:prstGeom prst="rect">
            <a:avLst/>
          </a:prstGeom>
          <a:solidFill>
            <a:srgbClr val="00A0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BBF36415-7D3C-3C0B-A482-399EB5D0226E}"/>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21121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Half-Content Slide-3a">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57474289-AEFE-8749-A850-38D75509A2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8" name="Text Placeholder 12">
            <a:extLst>
              <a:ext uri="{FF2B5EF4-FFF2-40B4-BE49-F238E27FC236}">
                <a16:creationId xmlns:a16="http://schemas.microsoft.com/office/drawing/2014/main" id="{C895EB1E-6385-4CB4-3D6E-5BF831886BAF}"/>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273843D9-04BC-0FC4-D570-722DA9911E93}"/>
              </a:ext>
            </a:extLst>
          </p:cNvPr>
          <p:cNvSpPr/>
          <p:nvPr userDrawn="1"/>
        </p:nvSpPr>
        <p:spPr>
          <a:xfrm>
            <a:off x="5504686" y="2"/>
            <a:ext cx="6687313"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9887C384-34E8-F674-EA6A-5CA2BB72B7A2}"/>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9145409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lf-Content Slide-3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715888"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57474289-AEFE-8749-A850-38D75509A26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38667" y="6230225"/>
            <a:ext cx="395211" cy="486414"/>
          </a:xfrm>
          <a:prstGeom prst="rect">
            <a:avLst/>
          </a:prstGeom>
        </p:spPr>
      </p:pic>
      <p:sp>
        <p:nvSpPr>
          <p:cNvPr id="8" name="Text Placeholder 12">
            <a:extLst>
              <a:ext uri="{FF2B5EF4-FFF2-40B4-BE49-F238E27FC236}">
                <a16:creationId xmlns:a16="http://schemas.microsoft.com/office/drawing/2014/main" id="{9C441163-68C0-FE4B-D6D1-9611D8E95589}"/>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A8B94111-AB34-BC9B-07DF-76665EE90CE0}"/>
              </a:ext>
            </a:extLst>
          </p:cNvPr>
          <p:cNvSpPr/>
          <p:nvPr userDrawn="1"/>
        </p:nvSpPr>
        <p:spPr>
          <a:xfrm>
            <a:off x="0" y="0"/>
            <a:ext cx="6687313"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000F7503-EE76-2F57-D80C-96B0DA0B0158}"/>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41026158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lf-Content Slide-4a">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8" name="Text Placeholder 12">
            <a:extLst>
              <a:ext uri="{FF2B5EF4-FFF2-40B4-BE49-F238E27FC236}">
                <a16:creationId xmlns:a16="http://schemas.microsoft.com/office/drawing/2014/main" id="{AE83672A-8A2F-2AC5-1276-B97883B42826}"/>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4CAAFDA8-08CC-93E1-76AD-82149E75BFA5}"/>
              </a:ext>
            </a:extLst>
          </p:cNvPr>
          <p:cNvSpPr/>
          <p:nvPr userDrawn="1"/>
        </p:nvSpPr>
        <p:spPr>
          <a:xfrm>
            <a:off x="5504686" y="2"/>
            <a:ext cx="6687313" cy="1892298"/>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5643C1F2-F0C7-59BD-955F-63A59D383386}"/>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2742316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5">
    <p:bg>
      <p:bgPr>
        <a:solidFill>
          <a:srgbClr val="28708B"/>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538C758-9328-7748-B012-EE17F60E75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0"/>
            <a:ext cx="5491556" cy="6858000"/>
          </a:xfrm>
          <a:prstGeom prst="rect">
            <a:avLst/>
          </a:prstGeom>
        </p:spPr>
      </p:pic>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sp>
        <p:nvSpPr>
          <p:cNvPr id="6" name="Title 10">
            <a:extLst>
              <a:ext uri="{FF2B5EF4-FFF2-40B4-BE49-F238E27FC236}">
                <a16:creationId xmlns:a16="http://schemas.microsoft.com/office/drawing/2014/main" id="{1C15B732-5BC1-9A9D-8DF6-0417AD96597D}"/>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chemeClr val="bg1"/>
                </a:solidFill>
                <a:latin typeface="Montserrat ExtraBold" pitchFamily="2" charset="77"/>
              </a:defRPr>
            </a:lvl1pPr>
          </a:lstStyle>
          <a:p>
            <a:r>
              <a:rPr lang="en-US"/>
              <a:t>Title</a:t>
            </a:r>
          </a:p>
        </p:txBody>
      </p:sp>
      <p:sp>
        <p:nvSpPr>
          <p:cNvPr id="7" name="Text Placeholder 12">
            <a:extLst>
              <a:ext uri="{FF2B5EF4-FFF2-40B4-BE49-F238E27FC236}">
                <a16:creationId xmlns:a16="http://schemas.microsoft.com/office/drawing/2014/main" id="{1D5858D7-422D-0FFB-18B5-2A8C804F210F}"/>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chemeClr val="bg1"/>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13175744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Half-Content Slide-4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7313" y="-3267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1" y="6197546"/>
            <a:ext cx="395211" cy="486414"/>
          </a:xfrm>
          <a:prstGeom prst="rect">
            <a:avLst/>
          </a:prstGeom>
        </p:spPr>
      </p:pic>
      <p:sp>
        <p:nvSpPr>
          <p:cNvPr id="11" name="Text Placeholder 12">
            <a:extLst>
              <a:ext uri="{FF2B5EF4-FFF2-40B4-BE49-F238E27FC236}">
                <a16:creationId xmlns:a16="http://schemas.microsoft.com/office/drawing/2014/main" id="{61E154DA-5E82-DD10-8840-60E3760D994B}"/>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2" name="Rectangle 11">
            <a:extLst>
              <a:ext uri="{FF2B5EF4-FFF2-40B4-BE49-F238E27FC236}">
                <a16:creationId xmlns:a16="http://schemas.microsoft.com/office/drawing/2014/main" id="{927EC437-D42B-620B-CECC-09E35884FF18}"/>
              </a:ext>
            </a:extLst>
          </p:cNvPr>
          <p:cNvSpPr/>
          <p:nvPr userDrawn="1"/>
        </p:nvSpPr>
        <p:spPr>
          <a:xfrm>
            <a:off x="0" y="0"/>
            <a:ext cx="6687313" cy="1892298"/>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6" name="Title 8">
            <a:extLst>
              <a:ext uri="{FF2B5EF4-FFF2-40B4-BE49-F238E27FC236}">
                <a16:creationId xmlns:a16="http://schemas.microsoft.com/office/drawing/2014/main" id="{D53B0891-4617-0F4B-C8BF-BD93123DCD87}"/>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9818346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Half-Content Slide-6a">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2" name="Graphic 11">
            <a:extLst>
              <a:ext uri="{FF2B5EF4-FFF2-40B4-BE49-F238E27FC236}">
                <a16:creationId xmlns:a16="http://schemas.microsoft.com/office/drawing/2014/main" id="{D07981CD-F24A-5948-98B6-2AE6BBB3B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8" name="Text Placeholder 12">
            <a:extLst>
              <a:ext uri="{FF2B5EF4-FFF2-40B4-BE49-F238E27FC236}">
                <a16:creationId xmlns:a16="http://schemas.microsoft.com/office/drawing/2014/main" id="{3F3CAE27-71EA-48AB-DF10-D9F55DD4BB68}"/>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A6B896A0-C008-4342-DA06-B76690010D93}"/>
              </a:ext>
            </a:extLst>
          </p:cNvPr>
          <p:cNvSpPr/>
          <p:nvPr userDrawn="1"/>
        </p:nvSpPr>
        <p:spPr>
          <a:xfrm>
            <a:off x="5504686" y="2"/>
            <a:ext cx="6687313" cy="1892298"/>
          </a:xfrm>
          <a:prstGeom prst="rect">
            <a:avLst/>
          </a:prstGeom>
          <a:solidFill>
            <a:srgbClr val="28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23EBDE2A-05E6-A0BC-20ED-BACA9DB76140}"/>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6938615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Half-Content Slide-6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7313"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2" name="Graphic 11">
            <a:extLst>
              <a:ext uri="{FF2B5EF4-FFF2-40B4-BE49-F238E27FC236}">
                <a16:creationId xmlns:a16="http://schemas.microsoft.com/office/drawing/2014/main" id="{D07981CD-F24A-5948-98B6-2AE6BBB3B6C5}"/>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1" y="6230225"/>
            <a:ext cx="395211" cy="486414"/>
          </a:xfrm>
          <a:prstGeom prst="rect">
            <a:avLst/>
          </a:prstGeom>
        </p:spPr>
      </p:pic>
      <p:sp>
        <p:nvSpPr>
          <p:cNvPr id="18" name="Text Placeholder 12">
            <a:extLst>
              <a:ext uri="{FF2B5EF4-FFF2-40B4-BE49-F238E27FC236}">
                <a16:creationId xmlns:a16="http://schemas.microsoft.com/office/drawing/2014/main" id="{5FCC12C0-D464-651F-3E29-EFAB98AC4E44}"/>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9" name="Rectangle 18">
            <a:extLst>
              <a:ext uri="{FF2B5EF4-FFF2-40B4-BE49-F238E27FC236}">
                <a16:creationId xmlns:a16="http://schemas.microsoft.com/office/drawing/2014/main" id="{2275CF59-E330-3950-D290-53C59DFA11EE}"/>
              </a:ext>
            </a:extLst>
          </p:cNvPr>
          <p:cNvSpPr/>
          <p:nvPr userDrawn="1"/>
        </p:nvSpPr>
        <p:spPr>
          <a:xfrm>
            <a:off x="0" y="0"/>
            <a:ext cx="6687313" cy="1892298"/>
          </a:xfrm>
          <a:prstGeom prst="rect">
            <a:avLst/>
          </a:prstGeom>
          <a:solidFill>
            <a:srgbClr val="2870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20" name="Title 8">
            <a:extLst>
              <a:ext uri="{FF2B5EF4-FFF2-40B4-BE49-F238E27FC236}">
                <a16:creationId xmlns:a16="http://schemas.microsoft.com/office/drawing/2014/main" id="{456E3D6A-E8C1-5276-84E9-1DE2C24B881C}"/>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4554585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alf-Content Slide-5a">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8" name="Text Placeholder 12">
            <a:extLst>
              <a:ext uri="{FF2B5EF4-FFF2-40B4-BE49-F238E27FC236}">
                <a16:creationId xmlns:a16="http://schemas.microsoft.com/office/drawing/2014/main" id="{AE83672A-8A2F-2AC5-1276-B97883B42826}"/>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4CAAFDA8-08CC-93E1-76AD-82149E75BFA5}"/>
              </a:ext>
            </a:extLst>
          </p:cNvPr>
          <p:cNvSpPr/>
          <p:nvPr userDrawn="1"/>
        </p:nvSpPr>
        <p:spPr>
          <a:xfrm>
            <a:off x="5504686" y="2"/>
            <a:ext cx="6687313" cy="1892298"/>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5643C1F2-F0C7-59BD-955F-63A59D383386}"/>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1597683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alf-Content Slide-5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7313" y="-3267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1" y="6197546"/>
            <a:ext cx="395211" cy="486414"/>
          </a:xfrm>
          <a:prstGeom prst="rect">
            <a:avLst/>
          </a:prstGeom>
        </p:spPr>
      </p:pic>
      <p:sp>
        <p:nvSpPr>
          <p:cNvPr id="11" name="Text Placeholder 12">
            <a:extLst>
              <a:ext uri="{FF2B5EF4-FFF2-40B4-BE49-F238E27FC236}">
                <a16:creationId xmlns:a16="http://schemas.microsoft.com/office/drawing/2014/main" id="{61E154DA-5E82-DD10-8840-60E3760D994B}"/>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2" name="Rectangle 11">
            <a:extLst>
              <a:ext uri="{FF2B5EF4-FFF2-40B4-BE49-F238E27FC236}">
                <a16:creationId xmlns:a16="http://schemas.microsoft.com/office/drawing/2014/main" id="{927EC437-D42B-620B-CECC-09E35884FF18}"/>
              </a:ext>
            </a:extLst>
          </p:cNvPr>
          <p:cNvSpPr/>
          <p:nvPr userDrawn="1"/>
        </p:nvSpPr>
        <p:spPr>
          <a:xfrm>
            <a:off x="0" y="0"/>
            <a:ext cx="6687313" cy="1892298"/>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6" name="Title 8">
            <a:extLst>
              <a:ext uri="{FF2B5EF4-FFF2-40B4-BE49-F238E27FC236}">
                <a16:creationId xmlns:a16="http://schemas.microsoft.com/office/drawing/2014/main" id="{D53B0891-4617-0F4B-C8BF-BD93123DCD87}"/>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Tree>
    <p:extLst>
      <p:ext uri="{BB962C8B-B14F-4D97-AF65-F5344CB8AC3E}">
        <p14:creationId xmlns:p14="http://schemas.microsoft.com/office/powerpoint/2010/main" val="24420865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alf-Content Slide-7a">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0" y="0"/>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614779" y="6230227"/>
            <a:ext cx="395211" cy="486414"/>
          </a:xfrm>
          <a:prstGeom prst="rect">
            <a:avLst/>
          </a:prstGeom>
        </p:spPr>
      </p:pic>
      <p:sp>
        <p:nvSpPr>
          <p:cNvPr id="8" name="Text Placeholder 12">
            <a:extLst>
              <a:ext uri="{FF2B5EF4-FFF2-40B4-BE49-F238E27FC236}">
                <a16:creationId xmlns:a16="http://schemas.microsoft.com/office/drawing/2014/main" id="{AE83672A-8A2F-2AC5-1276-B97883B42826}"/>
              </a:ext>
            </a:extLst>
          </p:cNvPr>
          <p:cNvSpPr>
            <a:spLocks noGrp="1"/>
          </p:cNvSpPr>
          <p:nvPr>
            <p:ph type="body" sz="quarter" idx="12" hasCustomPrompt="1"/>
          </p:nvPr>
        </p:nvSpPr>
        <p:spPr>
          <a:xfrm>
            <a:off x="6239433" y="2310941"/>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9" name="Rectangle 8">
            <a:extLst>
              <a:ext uri="{FF2B5EF4-FFF2-40B4-BE49-F238E27FC236}">
                <a16:creationId xmlns:a16="http://schemas.microsoft.com/office/drawing/2014/main" id="{4CAAFDA8-08CC-93E1-76AD-82149E75BFA5}"/>
              </a:ext>
            </a:extLst>
          </p:cNvPr>
          <p:cNvSpPr/>
          <p:nvPr userDrawn="1"/>
        </p:nvSpPr>
        <p:spPr>
          <a:xfrm>
            <a:off x="5504686" y="2"/>
            <a:ext cx="6687313" cy="1892298"/>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5643C1F2-F0C7-59BD-955F-63A59D383386}"/>
              </a:ext>
            </a:extLst>
          </p:cNvPr>
          <p:cNvSpPr>
            <a:spLocks noGrp="1"/>
          </p:cNvSpPr>
          <p:nvPr>
            <p:ph type="title" hasCustomPrompt="1"/>
          </p:nvPr>
        </p:nvSpPr>
        <p:spPr>
          <a:xfrm>
            <a:off x="6217920" y="687237"/>
            <a:ext cx="5396858"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35624561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alf-Content Slide-7b">
    <p:bg>
      <p:bgPr>
        <a:solidFill>
          <a:schemeClr val="bg1"/>
        </a:solidFill>
        <a:effectLst/>
      </p:bgPr>
    </p:bg>
    <p:spTree>
      <p:nvGrpSpPr>
        <p:cNvPr id="1" name=""/>
        <p:cNvGrpSpPr/>
        <p:nvPr/>
      </p:nvGrpSpPr>
      <p:grpSpPr>
        <a:xfrm>
          <a:off x="0" y="0"/>
          <a:ext cx="0" cy="0"/>
          <a:chOff x="0" y="0"/>
          <a:chExt cx="0" cy="0"/>
        </a:xfrm>
      </p:grpSpPr>
      <p:sp>
        <p:nvSpPr>
          <p:cNvPr id="7" name="Picture Placeholder 10">
            <a:extLst>
              <a:ext uri="{FF2B5EF4-FFF2-40B4-BE49-F238E27FC236}">
                <a16:creationId xmlns:a16="http://schemas.microsoft.com/office/drawing/2014/main" id="{8C02DE80-4013-B141-AFBB-3453664DEBF8}"/>
              </a:ext>
            </a:extLst>
          </p:cNvPr>
          <p:cNvSpPr>
            <a:spLocks noGrp="1"/>
          </p:cNvSpPr>
          <p:nvPr>
            <p:ph type="pic" sz="quarter" idx="13" hasCustomPrompt="1"/>
          </p:nvPr>
        </p:nvSpPr>
        <p:spPr>
          <a:xfrm>
            <a:off x="6687313" y="-32679"/>
            <a:ext cx="5504687" cy="6890677"/>
          </a:xfrm>
          <a:custGeom>
            <a:avLst/>
            <a:gdLst>
              <a:gd name="connsiteX0" fmla="*/ 0 w 3640975"/>
              <a:gd name="connsiteY0" fmla="*/ 0 h 4557713"/>
              <a:gd name="connsiteX1" fmla="*/ 3640975 w 3640975"/>
              <a:gd name="connsiteY1" fmla="*/ 0 h 4557713"/>
              <a:gd name="connsiteX2" fmla="*/ 3640975 w 3640975"/>
              <a:gd name="connsiteY2" fmla="*/ 4557713 h 4557713"/>
              <a:gd name="connsiteX3" fmla="*/ 0 w 3640975"/>
              <a:gd name="connsiteY3" fmla="*/ 4557713 h 4557713"/>
            </a:gdLst>
            <a:ahLst/>
            <a:cxnLst>
              <a:cxn ang="0">
                <a:pos x="connsiteX0" y="connsiteY0"/>
              </a:cxn>
              <a:cxn ang="0">
                <a:pos x="connsiteX1" y="connsiteY1"/>
              </a:cxn>
              <a:cxn ang="0">
                <a:pos x="connsiteX2" y="connsiteY2"/>
              </a:cxn>
              <a:cxn ang="0">
                <a:pos x="connsiteX3" y="connsiteY3"/>
              </a:cxn>
            </a:cxnLst>
            <a:rect l="l" t="t" r="r" b="b"/>
            <a:pathLst>
              <a:path w="3640975" h="4557713">
                <a:moveTo>
                  <a:pt x="0" y="0"/>
                </a:moveTo>
                <a:lnTo>
                  <a:pt x="3640975" y="0"/>
                </a:lnTo>
                <a:lnTo>
                  <a:pt x="3640975" y="4557713"/>
                </a:lnTo>
                <a:lnTo>
                  <a:pt x="0" y="4557713"/>
                </a:lnTo>
                <a:close/>
              </a:path>
            </a:pathLst>
          </a:custGeom>
          <a:solidFill>
            <a:schemeClr val="bg1">
              <a:lumMod val="85000"/>
            </a:schemeClr>
          </a:solidFill>
        </p:spPr>
        <p:txBody>
          <a:bodyPr wrap="square">
            <a:noAutofit/>
          </a:bodyPr>
          <a:lstStyle>
            <a:lvl1pPr marL="0" indent="0">
              <a:buNone/>
              <a:defRPr/>
            </a:lvl1pPr>
          </a:lstStyle>
          <a:p>
            <a:r>
              <a:rPr lang="en-US"/>
              <a:t>  </a:t>
            </a:r>
          </a:p>
        </p:txBody>
      </p:sp>
      <p:pic>
        <p:nvPicPr>
          <p:cNvPr id="13" name="Graphic 12">
            <a:extLst>
              <a:ext uri="{FF2B5EF4-FFF2-40B4-BE49-F238E27FC236}">
                <a16:creationId xmlns:a16="http://schemas.microsoft.com/office/drawing/2014/main" id="{7FA1A979-30AA-4541-9A20-8ED072217C6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6110091" y="6197546"/>
            <a:ext cx="395211" cy="486414"/>
          </a:xfrm>
          <a:prstGeom prst="rect">
            <a:avLst/>
          </a:prstGeom>
        </p:spPr>
      </p:pic>
      <p:sp>
        <p:nvSpPr>
          <p:cNvPr id="11" name="Text Placeholder 12">
            <a:extLst>
              <a:ext uri="{FF2B5EF4-FFF2-40B4-BE49-F238E27FC236}">
                <a16:creationId xmlns:a16="http://schemas.microsoft.com/office/drawing/2014/main" id="{61E154DA-5E82-DD10-8840-60E3760D994B}"/>
              </a:ext>
            </a:extLst>
          </p:cNvPr>
          <p:cNvSpPr>
            <a:spLocks noGrp="1"/>
          </p:cNvSpPr>
          <p:nvPr>
            <p:ph type="body" sz="quarter" idx="12" hasCustomPrompt="1"/>
          </p:nvPr>
        </p:nvSpPr>
        <p:spPr>
          <a:xfrm>
            <a:off x="734747" y="2310939"/>
            <a:ext cx="5375345"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2" name="Rectangle 11">
            <a:extLst>
              <a:ext uri="{FF2B5EF4-FFF2-40B4-BE49-F238E27FC236}">
                <a16:creationId xmlns:a16="http://schemas.microsoft.com/office/drawing/2014/main" id="{927EC437-D42B-620B-CECC-09E35884FF18}"/>
              </a:ext>
            </a:extLst>
          </p:cNvPr>
          <p:cNvSpPr/>
          <p:nvPr userDrawn="1"/>
        </p:nvSpPr>
        <p:spPr>
          <a:xfrm>
            <a:off x="0" y="0"/>
            <a:ext cx="6687313" cy="1892298"/>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6" name="Title 8">
            <a:extLst>
              <a:ext uri="{FF2B5EF4-FFF2-40B4-BE49-F238E27FC236}">
                <a16:creationId xmlns:a16="http://schemas.microsoft.com/office/drawing/2014/main" id="{D53B0891-4617-0F4B-C8BF-BD93123DCD87}"/>
              </a:ext>
            </a:extLst>
          </p:cNvPr>
          <p:cNvSpPr>
            <a:spLocks noGrp="1"/>
          </p:cNvSpPr>
          <p:nvPr>
            <p:ph type="title" hasCustomPrompt="1"/>
          </p:nvPr>
        </p:nvSpPr>
        <p:spPr>
          <a:xfrm>
            <a:off x="713234" y="687235"/>
            <a:ext cx="5396858"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Tree>
    <p:extLst>
      <p:ext uri="{BB962C8B-B14F-4D97-AF65-F5344CB8AC3E}">
        <p14:creationId xmlns:p14="http://schemas.microsoft.com/office/powerpoint/2010/main" val="14238557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ull Color Slide-Wide Header-1">
    <p:bg>
      <p:bgPr>
        <a:solidFill>
          <a:srgbClr val="285F74"/>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C28E7E2-FFC0-7A18-D5D6-D6DB163E72B9}"/>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8" name="Rectangle 7">
            <a:extLst>
              <a:ext uri="{FF2B5EF4-FFF2-40B4-BE49-F238E27FC236}">
                <a16:creationId xmlns:a16="http://schemas.microsoft.com/office/drawing/2014/main" id="{AEB70D64-867F-8C83-05D7-90CD0B49E5D9}"/>
              </a:ext>
            </a:extLst>
          </p:cNvPr>
          <p:cNvSpPr/>
          <p:nvPr userDrawn="1"/>
        </p:nvSpPr>
        <p:spPr>
          <a:xfrm>
            <a:off x="0" y="2"/>
            <a:ext cx="12192000" cy="1892298"/>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D8FAA974-D91E-D798-018F-170F91810846}"/>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3" name="Graphic 12">
            <a:extLst>
              <a:ext uri="{FF2B5EF4-FFF2-40B4-BE49-F238E27FC236}">
                <a16:creationId xmlns:a16="http://schemas.microsoft.com/office/drawing/2014/main" id="{8D1C8BB0-9196-165E-EF6A-53426F103B7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28190546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ull Color Slide-Narrow Header-1">
    <p:bg>
      <p:bgPr>
        <a:solidFill>
          <a:srgbClr val="285F7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00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4832"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7398085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Full Color Slide-Wide Header-2">
    <p:bg>
      <p:bgPr>
        <a:solidFill>
          <a:srgbClr val="00A0AF"/>
        </a:solidFill>
        <a:effectLst/>
      </p:bgPr>
    </p:bg>
    <p:spTree>
      <p:nvGrpSpPr>
        <p:cNvPr id="1" name=""/>
        <p:cNvGrpSpPr/>
        <p:nvPr/>
      </p:nvGrpSpPr>
      <p:grpSpPr>
        <a:xfrm>
          <a:off x="0" y="0"/>
          <a:ext cx="0" cy="0"/>
          <a:chOff x="0" y="0"/>
          <a:chExt cx="0" cy="0"/>
        </a:xfrm>
      </p:grpSpPr>
      <p:sp>
        <p:nvSpPr>
          <p:cNvPr id="6" name="Text Placeholder 12">
            <a:extLst>
              <a:ext uri="{FF2B5EF4-FFF2-40B4-BE49-F238E27FC236}">
                <a16:creationId xmlns:a16="http://schemas.microsoft.com/office/drawing/2014/main" id="{ACCDBDAD-CAFE-60FD-747B-C3CA20479CD3}"/>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7" name="Rectangle 6">
            <a:extLst>
              <a:ext uri="{FF2B5EF4-FFF2-40B4-BE49-F238E27FC236}">
                <a16:creationId xmlns:a16="http://schemas.microsoft.com/office/drawing/2014/main" id="{B1CD2932-DD29-3C81-1322-D0003E7C3871}"/>
              </a:ext>
            </a:extLst>
          </p:cNvPr>
          <p:cNvSpPr/>
          <p:nvPr userDrawn="1"/>
        </p:nvSpPr>
        <p:spPr>
          <a:xfrm>
            <a:off x="0" y="2"/>
            <a:ext cx="12192000"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8" name="Title 8">
            <a:extLst>
              <a:ext uri="{FF2B5EF4-FFF2-40B4-BE49-F238E27FC236}">
                <a16:creationId xmlns:a16="http://schemas.microsoft.com/office/drawing/2014/main" id="{E84BDBB0-1B94-9B0C-72D8-8B22532428B4}"/>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3" name="Graphic 12">
            <a:extLst>
              <a:ext uri="{FF2B5EF4-FFF2-40B4-BE49-F238E27FC236}">
                <a16:creationId xmlns:a16="http://schemas.microsoft.com/office/drawing/2014/main" id="{C3AAE460-6668-DF2E-A01C-78F0ABE77E9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3835910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6">
    <p:bg>
      <p:bgPr>
        <a:solidFill>
          <a:srgbClr val="008B9C"/>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538C758-9328-7748-B012-EE17F60E752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0"/>
            <a:ext cx="5491556" cy="6858000"/>
          </a:xfrm>
          <a:prstGeom prst="rect">
            <a:avLst/>
          </a:prstGeom>
        </p:spPr>
      </p:pic>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sp>
        <p:nvSpPr>
          <p:cNvPr id="7" name="Title 10">
            <a:extLst>
              <a:ext uri="{FF2B5EF4-FFF2-40B4-BE49-F238E27FC236}">
                <a16:creationId xmlns:a16="http://schemas.microsoft.com/office/drawing/2014/main" id="{8F450E2E-DE55-FAC2-92B9-66F01BA87247}"/>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chemeClr val="bg1"/>
                </a:solidFill>
                <a:latin typeface="Montserrat ExtraBold" pitchFamily="2" charset="77"/>
              </a:defRPr>
            </a:lvl1pPr>
          </a:lstStyle>
          <a:p>
            <a:r>
              <a:rPr lang="en-US"/>
              <a:t>Title</a:t>
            </a:r>
          </a:p>
        </p:txBody>
      </p:sp>
      <p:sp>
        <p:nvSpPr>
          <p:cNvPr id="6" name="Text Placeholder 12">
            <a:extLst>
              <a:ext uri="{FF2B5EF4-FFF2-40B4-BE49-F238E27FC236}">
                <a16:creationId xmlns:a16="http://schemas.microsoft.com/office/drawing/2014/main" id="{554A9C85-EE09-E644-FC5A-FD25D24882EE}"/>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chemeClr val="bg1"/>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1543532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Full Color Slide-Narrow Header-2">
    <p:bg>
      <p:bgPr>
        <a:solidFill>
          <a:srgbClr val="00A0A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4832"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25368578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Full Color Slide-Wide Header-3">
    <p:bg>
      <p:bgPr>
        <a:solidFill>
          <a:srgbClr val="99D9DF"/>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D1797A30-BC3D-0086-766F-B29BE909DA86}"/>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1" name="Rectangle 10">
            <a:extLst>
              <a:ext uri="{FF2B5EF4-FFF2-40B4-BE49-F238E27FC236}">
                <a16:creationId xmlns:a16="http://schemas.microsoft.com/office/drawing/2014/main" id="{931B45FD-6F02-CBC6-B7F8-0633ED34F1BB}"/>
              </a:ext>
            </a:extLst>
          </p:cNvPr>
          <p:cNvSpPr/>
          <p:nvPr userDrawn="1"/>
        </p:nvSpPr>
        <p:spPr>
          <a:xfrm>
            <a:off x="0" y="2"/>
            <a:ext cx="12192000" cy="1892298"/>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2" name="Title 8">
            <a:extLst>
              <a:ext uri="{FF2B5EF4-FFF2-40B4-BE49-F238E27FC236}">
                <a16:creationId xmlns:a16="http://schemas.microsoft.com/office/drawing/2014/main" id="{81507F49-9DF7-022B-62BE-54ABE9413E73}"/>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3" name="Graphic 12">
            <a:extLst>
              <a:ext uri="{FF2B5EF4-FFF2-40B4-BE49-F238E27FC236}">
                <a16:creationId xmlns:a16="http://schemas.microsoft.com/office/drawing/2014/main" id="{E0DA3FE1-B193-7965-3D79-9E4A002C9008}"/>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5919890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ull Color Slide-Narrow Header-3">
    <p:bg>
      <p:bgPr>
        <a:solidFill>
          <a:srgbClr val="99D9D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85F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22759287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ull Color Slide-Wide Header-4">
    <p:bg>
      <p:bgPr>
        <a:solidFill>
          <a:srgbClr val="285F74"/>
        </a:solidFill>
        <a:effectLst/>
      </p:bgPr>
    </p:bg>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FE60DA0D-29CA-CF63-9474-00C8F9AB7D55}"/>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0" name="Rectangle 9">
            <a:extLst>
              <a:ext uri="{FF2B5EF4-FFF2-40B4-BE49-F238E27FC236}">
                <a16:creationId xmlns:a16="http://schemas.microsoft.com/office/drawing/2014/main" id="{8F073299-465E-241F-14CD-8E377DA645A5}"/>
              </a:ext>
            </a:extLst>
          </p:cNvPr>
          <p:cNvSpPr/>
          <p:nvPr userDrawn="1"/>
        </p:nvSpPr>
        <p:spPr>
          <a:xfrm>
            <a:off x="0" y="2"/>
            <a:ext cx="12192000" cy="1892298"/>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3F0AFCEF-1419-BAC5-D25C-CF97C62CD8DE}"/>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pic>
        <p:nvPicPr>
          <p:cNvPr id="6" name="Graphic 5">
            <a:extLst>
              <a:ext uri="{FF2B5EF4-FFF2-40B4-BE49-F238E27FC236}">
                <a16:creationId xmlns:a16="http://schemas.microsoft.com/office/drawing/2014/main" id="{E53D6AB6-7430-C747-8928-F34B4FAA43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2" y="683159"/>
            <a:ext cx="505405" cy="622038"/>
          </a:xfrm>
          <a:prstGeom prst="rect">
            <a:avLst/>
          </a:prstGeom>
        </p:spPr>
      </p:pic>
    </p:spTree>
    <p:extLst>
      <p:ext uri="{BB962C8B-B14F-4D97-AF65-F5344CB8AC3E}">
        <p14:creationId xmlns:p14="http://schemas.microsoft.com/office/powerpoint/2010/main" val="38937782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Color Slide-Narrow Header-4">
    <p:bg>
      <p:bgPr>
        <a:solidFill>
          <a:srgbClr val="285F7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99D9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4832"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6" name="Graphic 5">
            <a:extLst>
              <a:ext uri="{FF2B5EF4-FFF2-40B4-BE49-F238E27FC236}">
                <a16:creationId xmlns:a16="http://schemas.microsoft.com/office/drawing/2014/main" id="{4AE4390A-EDE4-C88C-1E04-F18CC7883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4495" y="320962"/>
            <a:ext cx="505405" cy="622038"/>
          </a:xfrm>
          <a:prstGeom prst="rect">
            <a:avLst/>
          </a:prstGeom>
        </p:spPr>
      </p:pic>
    </p:spTree>
    <p:extLst>
      <p:ext uri="{BB962C8B-B14F-4D97-AF65-F5344CB8AC3E}">
        <p14:creationId xmlns:p14="http://schemas.microsoft.com/office/powerpoint/2010/main" val="24437334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Full Color Slide-Wide Header-5">
    <p:bg>
      <p:bgPr>
        <a:solidFill>
          <a:srgbClr val="008B9C"/>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75DBCA35-BE0C-8ED0-3517-DCA869CF49F5}"/>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1" name="Rectangle 10">
            <a:extLst>
              <a:ext uri="{FF2B5EF4-FFF2-40B4-BE49-F238E27FC236}">
                <a16:creationId xmlns:a16="http://schemas.microsoft.com/office/drawing/2014/main" id="{A5EB846D-73C8-AB9F-505D-7D0A61227B9A}"/>
              </a:ext>
            </a:extLst>
          </p:cNvPr>
          <p:cNvSpPr/>
          <p:nvPr userDrawn="1"/>
        </p:nvSpPr>
        <p:spPr>
          <a:xfrm>
            <a:off x="0" y="2"/>
            <a:ext cx="12192000"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2" name="Title 8">
            <a:extLst>
              <a:ext uri="{FF2B5EF4-FFF2-40B4-BE49-F238E27FC236}">
                <a16:creationId xmlns:a16="http://schemas.microsoft.com/office/drawing/2014/main" id="{369DD91F-6E82-823A-E47B-E74518C9B8CB}"/>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3" name="Graphic 12">
            <a:extLst>
              <a:ext uri="{FF2B5EF4-FFF2-40B4-BE49-F238E27FC236}">
                <a16:creationId xmlns:a16="http://schemas.microsoft.com/office/drawing/2014/main" id="{44677F99-5615-965F-81E9-592E2C626B6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8483413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Full Color Slide-Narrow Header-5">
    <p:bg>
      <p:bgPr>
        <a:solidFill>
          <a:srgbClr val="008B9C"/>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230393448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Color Slide-Wide Header-6">
    <p:bg>
      <p:bgPr>
        <a:solidFill>
          <a:srgbClr val="00C0CA"/>
        </a:solid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AEBDA2D6-712C-3970-0D06-BC9F67C74230}"/>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1" name="Rectangle 10">
            <a:extLst>
              <a:ext uri="{FF2B5EF4-FFF2-40B4-BE49-F238E27FC236}">
                <a16:creationId xmlns:a16="http://schemas.microsoft.com/office/drawing/2014/main" id="{39FD8A43-425C-CD67-4114-AB2E79994F66}"/>
              </a:ext>
            </a:extLst>
          </p:cNvPr>
          <p:cNvSpPr/>
          <p:nvPr userDrawn="1"/>
        </p:nvSpPr>
        <p:spPr>
          <a:xfrm>
            <a:off x="0" y="2"/>
            <a:ext cx="12192000" cy="1892298"/>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2" name="Title 8">
            <a:extLst>
              <a:ext uri="{FF2B5EF4-FFF2-40B4-BE49-F238E27FC236}">
                <a16:creationId xmlns:a16="http://schemas.microsoft.com/office/drawing/2014/main" id="{93F14C2A-78FA-9E2A-616E-F4B1C81E97FB}"/>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pic>
        <p:nvPicPr>
          <p:cNvPr id="13" name="Graphic 12">
            <a:extLst>
              <a:ext uri="{FF2B5EF4-FFF2-40B4-BE49-F238E27FC236}">
                <a16:creationId xmlns:a16="http://schemas.microsoft.com/office/drawing/2014/main" id="{745F0B3D-0401-4765-D11E-F0938B614C9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693864"/>
            <a:ext cx="492175" cy="605752"/>
          </a:xfrm>
          <a:prstGeom prst="rect">
            <a:avLst/>
          </a:prstGeom>
        </p:spPr>
      </p:pic>
    </p:spTree>
    <p:extLst>
      <p:ext uri="{BB962C8B-B14F-4D97-AF65-F5344CB8AC3E}">
        <p14:creationId xmlns:p14="http://schemas.microsoft.com/office/powerpoint/2010/main" val="5504265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Full Color Slide-Narrow Header-6">
    <p:bg>
      <p:bgPr>
        <a:solidFill>
          <a:srgbClr val="00C0CA"/>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224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6890" cy="605665"/>
          </a:xfrm>
        </p:spPr>
        <p:txBody>
          <a:bodyPr>
            <a:noAutofit/>
          </a:bodyPr>
          <a:lstStyle>
            <a:lvl1pPr>
              <a:lnSpc>
                <a:spcPct val="100000"/>
              </a:lnSpc>
              <a:defRPr sz="4000" b="1" i="0">
                <a:solidFill>
                  <a:schemeClr val="bg1"/>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5" name="Graphic 4">
            <a:extLst>
              <a:ext uri="{FF2B5EF4-FFF2-40B4-BE49-F238E27FC236}">
                <a16:creationId xmlns:a16="http://schemas.microsoft.com/office/drawing/2014/main" id="{FBE2C258-5BBD-5247-86C8-69B295FC4C2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3" y="326121"/>
            <a:ext cx="492175" cy="605752"/>
          </a:xfrm>
          <a:prstGeom prst="rect">
            <a:avLst/>
          </a:prstGeom>
        </p:spPr>
      </p:pic>
    </p:spTree>
    <p:extLst>
      <p:ext uri="{BB962C8B-B14F-4D97-AF65-F5344CB8AC3E}">
        <p14:creationId xmlns:p14="http://schemas.microsoft.com/office/powerpoint/2010/main" val="31623998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Full Color Slide-Wide Header-7">
    <p:bg>
      <p:bgPr>
        <a:solidFill>
          <a:srgbClr val="285F74"/>
        </a:solidFill>
        <a:effectLst/>
      </p:bgPr>
    </p:bg>
    <p:spTree>
      <p:nvGrpSpPr>
        <p:cNvPr id="1" name=""/>
        <p:cNvGrpSpPr/>
        <p:nvPr/>
      </p:nvGrpSpPr>
      <p:grpSpPr>
        <a:xfrm>
          <a:off x="0" y="0"/>
          <a:ext cx="0" cy="0"/>
          <a:chOff x="0" y="0"/>
          <a:chExt cx="0" cy="0"/>
        </a:xfrm>
      </p:grpSpPr>
      <p:sp>
        <p:nvSpPr>
          <p:cNvPr id="9" name="Text Placeholder 12">
            <a:extLst>
              <a:ext uri="{FF2B5EF4-FFF2-40B4-BE49-F238E27FC236}">
                <a16:creationId xmlns:a16="http://schemas.microsoft.com/office/drawing/2014/main" id="{FE60DA0D-29CA-CF63-9474-00C8F9AB7D55}"/>
              </a:ext>
            </a:extLst>
          </p:cNvPr>
          <p:cNvSpPr>
            <a:spLocks noGrp="1"/>
          </p:cNvSpPr>
          <p:nvPr>
            <p:ph type="body" sz="quarter" idx="12" hasCustomPrompt="1"/>
          </p:nvPr>
        </p:nvSpPr>
        <p:spPr>
          <a:xfrm>
            <a:off x="651750" y="2430079"/>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
        <p:nvSpPr>
          <p:cNvPr id="10" name="Rectangle 9">
            <a:extLst>
              <a:ext uri="{FF2B5EF4-FFF2-40B4-BE49-F238E27FC236}">
                <a16:creationId xmlns:a16="http://schemas.microsoft.com/office/drawing/2014/main" id="{8F073299-465E-241F-14CD-8E377DA645A5}"/>
              </a:ext>
            </a:extLst>
          </p:cNvPr>
          <p:cNvSpPr/>
          <p:nvPr userDrawn="1"/>
        </p:nvSpPr>
        <p:spPr>
          <a:xfrm>
            <a:off x="0" y="2"/>
            <a:ext cx="12192000" cy="1892298"/>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1" name="Title 8">
            <a:extLst>
              <a:ext uri="{FF2B5EF4-FFF2-40B4-BE49-F238E27FC236}">
                <a16:creationId xmlns:a16="http://schemas.microsoft.com/office/drawing/2014/main" id="{3F0AFCEF-1419-BAC5-D25C-CF97C62CD8DE}"/>
              </a:ext>
            </a:extLst>
          </p:cNvPr>
          <p:cNvSpPr>
            <a:spLocks noGrp="1"/>
          </p:cNvSpPr>
          <p:nvPr>
            <p:ph type="title" hasCustomPrompt="1"/>
          </p:nvPr>
        </p:nvSpPr>
        <p:spPr>
          <a:xfrm>
            <a:off x="651750" y="687237"/>
            <a:ext cx="10056890"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pic>
        <p:nvPicPr>
          <p:cNvPr id="6" name="Graphic 5">
            <a:extLst>
              <a:ext uri="{FF2B5EF4-FFF2-40B4-BE49-F238E27FC236}">
                <a16:creationId xmlns:a16="http://schemas.microsoft.com/office/drawing/2014/main" id="{E53D6AB6-7430-C747-8928-F34B4FAA43C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30432" y="683159"/>
            <a:ext cx="505405" cy="622038"/>
          </a:xfrm>
          <a:prstGeom prst="rect">
            <a:avLst/>
          </a:prstGeom>
        </p:spPr>
      </p:pic>
    </p:spTree>
    <p:extLst>
      <p:ext uri="{BB962C8B-B14F-4D97-AF65-F5344CB8AC3E}">
        <p14:creationId xmlns:p14="http://schemas.microsoft.com/office/powerpoint/2010/main" val="1584933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7">
    <p:bg>
      <p:bgPr>
        <a:solidFill>
          <a:srgbClr val="8FC4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7FC6D11-46BE-7542-8DA4-F93D1039D70F}"/>
              </a:ext>
            </a:extLst>
          </p:cNvPr>
          <p:cNvSpPr txBox="1"/>
          <p:nvPr userDrawn="1"/>
        </p:nvSpPr>
        <p:spPr>
          <a:xfrm>
            <a:off x="7611762" y="4683211"/>
            <a:ext cx="184731" cy="369332"/>
          </a:xfrm>
          <a:prstGeom prst="rect">
            <a:avLst/>
          </a:prstGeom>
          <a:noFill/>
        </p:spPr>
        <p:txBody>
          <a:bodyPr wrap="none" rtlCol="0">
            <a:spAutoFit/>
          </a:bodyPr>
          <a:lstStyle/>
          <a:p>
            <a:endParaRPr lang="en-US"/>
          </a:p>
        </p:txBody>
      </p:sp>
      <p:pic>
        <p:nvPicPr>
          <p:cNvPr id="8" name="Graphic 7">
            <a:extLst>
              <a:ext uri="{FF2B5EF4-FFF2-40B4-BE49-F238E27FC236}">
                <a16:creationId xmlns:a16="http://schemas.microsoft.com/office/drawing/2014/main" id="{ACA8637C-18C4-4D19-0A47-3EAE946DD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7150" y="10456"/>
            <a:ext cx="5572120" cy="6858000"/>
          </a:xfrm>
          <a:prstGeom prst="rect">
            <a:avLst/>
          </a:prstGeom>
        </p:spPr>
      </p:pic>
      <p:sp>
        <p:nvSpPr>
          <p:cNvPr id="6" name="Title 10">
            <a:extLst>
              <a:ext uri="{FF2B5EF4-FFF2-40B4-BE49-F238E27FC236}">
                <a16:creationId xmlns:a16="http://schemas.microsoft.com/office/drawing/2014/main" id="{5A0DA9C3-B5FC-74D0-BB2B-D8FADA008B51}"/>
              </a:ext>
            </a:extLst>
          </p:cNvPr>
          <p:cNvSpPr>
            <a:spLocks noGrp="1"/>
          </p:cNvSpPr>
          <p:nvPr>
            <p:ph type="title" hasCustomPrompt="1"/>
          </p:nvPr>
        </p:nvSpPr>
        <p:spPr>
          <a:xfrm>
            <a:off x="6024448" y="2668400"/>
            <a:ext cx="5735752" cy="1725520"/>
          </a:xfrm>
        </p:spPr>
        <p:txBody>
          <a:bodyPr tIns="91440" bIns="91440" anchor="ctr" anchorCtr="0">
            <a:noAutofit/>
          </a:bodyPr>
          <a:lstStyle>
            <a:lvl1pPr>
              <a:lnSpc>
                <a:spcPct val="100000"/>
              </a:lnSpc>
              <a:defRPr sz="5000" b="1" i="0" cap="none" baseline="0">
                <a:solidFill>
                  <a:srgbClr val="22404D"/>
                </a:solidFill>
                <a:latin typeface="Montserrat ExtraBold" pitchFamily="2" charset="77"/>
              </a:defRPr>
            </a:lvl1pPr>
          </a:lstStyle>
          <a:p>
            <a:r>
              <a:rPr lang="en-US"/>
              <a:t>Title</a:t>
            </a:r>
          </a:p>
        </p:txBody>
      </p:sp>
      <p:sp>
        <p:nvSpPr>
          <p:cNvPr id="7" name="Text Placeholder 12">
            <a:extLst>
              <a:ext uri="{FF2B5EF4-FFF2-40B4-BE49-F238E27FC236}">
                <a16:creationId xmlns:a16="http://schemas.microsoft.com/office/drawing/2014/main" id="{95C06A50-D9E6-4290-26BE-04AC1681C596}"/>
              </a:ext>
            </a:extLst>
          </p:cNvPr>
          <p:cNvSpPr>
            <a:spLocks noGrp="1"/>
          </p:cNvSpPr>
          <p:nvPr>
            <p:ph type="body" sz="quarter" idx="10" hasCustomPrompt="1"/>
          </p:nvPr>
        </p:nvSpPr>
        <p:spPr>
          <a:xfrm>
            <a:off x="6024448" y="4597486"/>
            <a:ext cx="5735752" cy="1942462"/>
          </a:xfrm>
        </p:spPr>
        <p:txBody>
          <a:bodyPr>
            <a:normAutofit/>
          </a:bodyPr>
          <a:lstStyle>
            <a:lvl1pPr marL="0" indent="0">
              <a:buNone/>
              <a:defRPr sz="1400" b="0" i="0">
                <a:solidFill>
                  <a:srgbClr val="22404D"/>
                </a:solidFill>
                <a:latin typeface="Montserrat Medium" pitchFamily="2" charset="77"/>
                <a:ea typeface="Roboto" panose="02000000000000000000" pitchFamily="2" charset="0"/>
                <a:cs typeface="Calibri" panose="020F0502020204030204" pitchFamily="34" charset="0"/>
              </a:defRPr>
            </a:lvl1pPr>
          </a:lstStyle>
          <a:p>
            <a:pPr lvl="0"/>
            <a:r>
              <a:rPr lang="en-US"/>
              <a:t>Subtitle</a:t>
            </a:r>
          </a:p>
        </p:txBody>
      </p:sp>
    </p:spTree>
    <p:extLst>
      <p:ext uri="{BB962C8B-B14F-4D97-AF65-F5344CB8AC3E}">
        <p14:creationId xmlns:p14="http://schemas.microsoft.com/office/powerpoint/2010/main" val="16953298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ull Color Slide-Narrow Header-7">
    <p:bg>
      <p:bgPr>
        <a:solidFill>
          <a:srgbClr val="285F7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160D03-10D1-F543-8A4B-F903DEA927B1}"/>
              </a:ext>
            </a:extLst>
          </p:cNvPr>
          <p:cNvSpPr/>
          <p:nvPr userDrawn="1"/>
        </p:nvSpPr>
        <p:spPr>
          <a:xfrm>
            <a:off x="0" y="2"/>
            <a:ext cx="12192000" cy="1212572"/>
          </a:xfrm>
          <a:prstGeom prst="rect">
            <a:avLst/>
          </a:prstGeom>
          <a:solidFill>
            <a:srgbClr val="8FC4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4000" b="1" i="0">
              <a:latin typeface="Montserrat SemiBold" pitchFamily="2" charset="77"/>
            </a:endParaRPr>
          </a:p>
        </p:txBody>
      </p:sp>
      <p:sp>
        <p:nvSpPr>
          <p:cNvPr id="10" name="Title 8">
            <a:extLst>
              <a:ext uri="{FF2B5EF4-FFF2-40B4-BE49-F238E27FC236}">
                <a16:creationId xmlns:a16="http://schemas.microsoft.com/office/drawing/2014/main" id="{5B1D7790-A96D-0B4B-9276-1E588F5A7CBC}"/>
              </a:ext>
            </a:extLst>
          </p:cNvPr>
          <p:cNvSpPr>
            <a:spLocks noGrp="1"/>
          </p:cNvSpPr>
          <p:nvPr>
            <p:ph type="title" hasCustomPrompt="1"/>
          </p:nvPr>
        </p:nvSpPr>
        <p:spPr>
          <a:xfrm>
            <a:off x="651750" y="319494"/>
            <a:ext cx="10054832" cy="605665"/>
          </a:xfrm>
        </p:spPr>
        <p:txBody>
          <a:bodyPr>
            <a:noAutofit/>
          </a:bodyPr>
          <a:lstStyle>
            <a:lvl1pPr>
              <a:lnSpc>
                <a:spcPct val="100000"/>
              </a:lnSpc>
              <a:defRPr sz="4000" b="1" i="0">
                <a:solidFill>
                  <a:srgbClr val="22404D"/>
                </a:solidFill>
                <a:latin typeface="Montserrat" pitchFamily="2" charset="77"/>
              </a:defRPr>
            </a:lvl1pPr>
          </a:lstStyle>
          <a:p>
            <a:r>
              <a:rPr lang="en-US"/>
              <a:t>Title</a:t>
            </a:r>
          </a:p>
        </p:txBody>
      </p:sp>
      <p:sp>
        <p:nvSpPr>
          <p:cNvPr id="11" name="Text Placeholder 12">
            <a:extLst>
              <a:ext uri="{FF2B5EF4-FFF2-40B4-BE49-F238E27FC236}">
                <a16:creationId xmlns:a16="http://schemas.microsoft.com/office/drawing/2014/main" id="{8B01EB1E-4269-534F-99E1-C4C3B85950B3}"/>
              </a:ext>
            </a:extLst>
          </p:cNvPr>
          <p:cNvSpPr>
            <a:spLocks noGrp="1"/>
          </p:cNvSpPr>
          <p:nvPr>
            <p:ph type="body" sz="quarter" idx="12" hasCustomPrompt="1"/>
          </p:nvPr>
        </p:nvSpPr>
        <p:spPr>
          <a:xfrm>
            <a:off x="651750" y="1537253"/>
            <a:ext cx="11070858" cy="4751788"/>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6" name="Graphic 5">
            <a:extLst>
              <a:ext uri="{FF2B5EF4-FFF2-40B4-BE49-F238E27FC236}">
                <a16:creationId xmlns:a16="http://schemas.microsoft.com/office/drawing/2014/main" id="{4AE4390A-EDE4-C88C-1E04-F18CC78832F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1224495" y="320962"/>
            <a:ext cx="505405" cy="622038"/>
          </a:xfrm>
          <a:prstGeom prst="rect">
            <a:avLst/>
          </a:prstGeom>
        </p:spPr>
      </p:pic>
    </p:spTree>
    <p:extLst>
      <p:ext uri="{BB962C8B-B14F-4D97-AF65-F5344CB8AC3E}">
        <p14:creationId xmlns:p14="http://schemas.microsoft.com/office/powerpoint/2010/main" val="1059218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ew Section Slide-1">
    <p:bg>
      <p:bgPr>
        <a:solidFill>
          <a:srgbClr val="285F74"/>
        </a:solidFill>
        <a:effectLst/>
      </p:bgPr>
    </p:bg>
    <p:spTree>
      <p:nvGrpSpPr>
        <p:cNvPr id="1" name=""/>
        <p:cNvGrpSpPr/>
        <p:nvPr/>
      </p:nvGrpSpPr>
      <p:grpSpPr>
        <a:xfrm>
          <a:off x="0" y="0"/>
          <a:ext cx="0" cy="0"/>
          <a:chOff x="0" y="0"/>
          <a:chExt cx="0" cy="0"/>
        </a:xfrm>
      </p:grpSpPr>
      <p:sp>
        <p:nvSpPr>
          <p:cNvPr id="3" name="Title 8">
            <a:extLst>
              <a:ext uri="{FF2B5EF4-FFF2-40B4-BE49-F238E27FC236}">
                <a16:creationId xmlns:a16="http://schemas.microsoft.com/office/drawing/2014/main" id="{424A63F0-BD65-3741-25BF-37FC453212BF}"/>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chemeClr val="bg1"/>
                </a:solidFill>
                <a:latin typeface="Montserrat" pitchFamily="2" charset="77"/>
              </a:defRPr>
            </a:lvl1pPr>
          </a:lstStyle>
          <a:p>
            <a:r>
              <a:rPr lang="en-US"/>
              <a:t>Title</a:t>
            </a:r>
          </a:p>
        </p:txBody>
      </p:sp>
      <p:pic>
        <p:nvPicPr>
          <p:cNvPr id="4" name="Graphic 3">
            <a:extLst>
              <a:ext uri="{FF2B5EF4-FFF2-40B4-BE49-F238E27FC236}">
                <a16:creationId xmlns:a16="http://schemas.microsoft.com/office/drawing/2014/main" id="{B4843AE7-9F15-240C-1CDA-948CAC6DC04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78456" y="2282948"/>
            <a:ext cx="3344152" cy="4115867"/>
          </a:xfrm>
          <a:prstGeom prst="rect">
            <a:avLst/>
          </a:prstGeom>
        </p:spPr>
      </p:pic>
      <p:sp>
        <p:nvSpPr>
          <p:cNvPr id="5" name="Text Placeholder 12">
            <a:extLst>
              <a:ext uri="{FF2B5EF4-FFF2-40B4-BE49-F238E27FC236}">
                <a16:creationId xmlns:a16="http://schemas.microsoft.com/office/drawing/2014/main" id="{C4D84B0C-947B-EB05-0F37-FE42F301492F}"/>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chemeClr val="bg1"/>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spTree>
    <p:extLst>
      <p:ext uri="{BB962C8B-B14F-4D97-AF65-F5344CB8AC3E}">
        <p14:creationId xmlns:p14="http://schemas.microsoft.com/office/powerpoint/2010/main" val="2131361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ew Section Slide-2">
    <p:bg>
      <p:bgPr>
        <a:solidFill>
          <a:srgbClr val="00A0AF"/>
        </a:solidFill>
        <a:effectLst/>
      </p:bgPr>
    </p:bg>
    <p:spTree>
      <p:nvGrpSpPr>
        <p:cNvPr id="1" name=""/>
        <p:cNvGrpSpPr/>
        <p:nvPr/>
      </p:nvGrpSpPr>
      <p:grpSpPr>
        <a:xfrm>
          <a:off x="0" y="0"/>
          <a:ext cx="0" cy="0"/>
          <a:chOff x="0" y="0"/>
          <a:chExt cx="0" cy="0"/>
        </a:xfrm>
      </p:grpSpPr>
      <p:sp>
        <p:nvSpPr>
          <p:cNvPr id="5" name="Title 8">
            <a:extLst>
              <a:ext uri="{FF2B5EF4-FFF2-40B4-BE49-F238E27FC236}">
                <a16:creationId xmlns:a16="http://schemas.microsoft.com/office/drawing/2014/main" id="{285DDF97-3412-B39C-9B04-22AAA6A75CC7}"/>
              </a:ext>
            </a:extLst>
          </p:cNvPr>
          <p:cNvSpPr>
            <a:spLocks noGrp="1"/>
          </p:cNvSpPr>
          <p:nvPr>
            <p:ph type="title" hasCustomPrompt="1"/>
          </p:nvPr>
        </p:nvSpPr>
        <p:spPr>
          <a:xfrm>
            <a:off x="651750" y="772581"/>
            <a:ext cx="11070858" cy="605665"/>
          </a:xfrm>
        </p:spPr>
        <p:txBody>
          <a:bodyPr>
            <a:noAutofit/>
          </a:bodyPr>
          <a:lstStyle>
            <a:lvl1pPr>
              <a:lnSpc>
                <a:spcPct val="100000"/>
              </a:lnSpc>
              <a:defRPr sz="5000" b="1" i="0">
                <a:solidFill>
                  <a:srgbClr val="22404D"/>
                </a:solidFill>
                <a:latin typeface="Montserrat" pitchFamily="2" charset="77"/>
              </a:defRPr>
            </a:lvl1pPr>
          </a:lstStyle>
          <a:p>
            <a:r>
              <a:rPr lang="en-US"/>
              <a:t>Title</a:t>
            </a:r>
          </a:p>
        </p:txBody>
      </p:sp>
      <p:sp>
        <p:nvSpPr>
          <p:cNvPr id="9" name="Text Placeholder 12">
            <a:extLst>
              <a:ext uri="{FF2B5EF4-FFF2-40B4-BE49-F238E27FC236}">
                <a16:creationId xmlns:a16="http://schemas.microsoft.com/office/drawing/2014/main" id="{33E743D7-49EB-0CDF-E35E-E6627B968921}"/>
              </a:ext>
            </a:extLst>
          </p:cNvPr>
          <p:cNvSpPr>
            <a:spLocks noGrp="1"/>
          </p:cNvSpPr>
          <p:nvPr>
            <p:ph type="body" sz="quarter" idx="12" hasCustomPrompt="1"/>
          </p:nvPr>
        </p:nvSpPr>
        <p:spPr>
          <a:xfrm>
            <a:off x="651750" y="2367214"/>
            <a:ext cx="11070858" cy="4033586"/>
          </a:xfrm>
        </p:spPr>
        <p:txBody>
          <a:bodyPr>
            <a:noAutofit/>
          </a:bodyPr>
          <a:lstStyle>
            <a:lvl1pPr marL="171450" indent="-171450">
              <a:lnSpc>
                <a:spcPct val="100000"/>
              </a:lnSpc>
              <a:spcBef>
                <a:spcPts val="0"/>
              </a:spcBef>
              <a:buFont typeface="Arial" panose="020B0604020202020204" pitchFamily="34" charset="0"/>
              <a:buChar char="•"/>
              <a:defRPr sz="2400" b="0" i="0">
                <a:solidFill>
                  <a:srgbClr val="22404D"/>
                </a:solidFill>
                <a:latin typeface="Montserrat Medium" pitchFamily="2" charset="77"/>
                <a:ea typeface="Roboto" panose="02000000000000000000" pitchFamily="2" charset="0"/>
              </a:defRPr>
            </a:lvl1pPr>
          </a:lstStyle>
          <a:p>
            <a:pPr lvl="0"/>
            <a:r>
              <a:rPr lang="en-US"/>
              <a:t>Bullet</a:t>
            </a:r>
          </a:p>
          <a:p>
            <a:pPr lvl="0"/>
            <a:r>
              <a:rPr lang="en-US"/>
              <a:t>Bullet</a:t>
            </a:r>
          </a:p>
          <a:p>
            <a:pPr lvl="0"/>
            <a:r>
              <a:rPr lang="en-US"/>
              <a:t>Bullet</a:t>
            </a:r>
          </a:p>
          <a:p>
            <a:pPr lvl="0"/>
            <a:endParaRPr lang="en-US"/>
          </a:p>
        </p:txBody>
      </p:sp>
      <p:pic>
        <p:nvPicPr>
          <p:cNvPr id="10" name="Graphic 9">
            <a:extLst>
              <a:ext uri="{FF2B5EF4-FFF2-40B4-BE49-F238E27FC236}">
                <a16:creationId xmlns:a16="http://schemas.microsoft.com/office/drawing/2014/main" id="{B4A9BFCD-DC6F-A729-EBED-31BE4F11EA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78456" y="2282948"/>
            <a:ext cx="3344152" cy="4115867"/>
          </a:xfrm>
          <a:prstGeom prst="rect">
            <a:avLst/>
          </a:prstGeom>
        </p:spPr>
      </p:pic>
    </p:spTree>
    <p:extLst>
      <p:ext uri="{BB962C8B-B14F-4D97-AF65-F5344CB8AC3E}">
        <p14:creationId xmlns:p14="http://schemas.microsoft.com/office/powerpoint/2010/main" val="423665431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 Type="http://schemas.openxmlformats.org/officeDocument/2006/relationships/slideLayout" Target="../slideLayouts/slideLayout7.xml"/><Relationship Id="rId71"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E77873-0E55-BA42-B5AE-EDF8F7561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88B2-2D0C-574B-A04B-F6B199ED95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C235D5-DCB9-D449-960D-74D80EDFED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DBDC78-0C2B-CA4C-98BD-3FDEC1F476F4}" type="datetimeFigureOut">
              <a:rPr lang="en-US" smtClean="0"/>
              <a:t>10/6/2025</a:t>
            </a:fld>
            <a:endParaRPr lang="en-US"/>
          </a:p>
        </p:txBody>
      </p:sp>
      <p:sp>
        <p:nvSpPr>
          <p:cNvPr id="5" name="Footer Placeholder 4">
            <a:extLst>
              <a:ext uri="{FF2B5EF4-FFF2-40B4-BE49-F238E27FC236}">
                <a16:creationId xmlns:a16="http://schemas.microsoft.com/office/drawing/2014/main" id="{3D30A7A1-BC3E-374F-B487-193703E97D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20D4D1-57DD-1A4F-B322-0DAA9DD3A2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A2423-F197-024F-A294-BA8F9B662EE4}" type="slidenum">
              <a:rPr lang="en-US" smtClean="0"/>
              <a:t>‹#›</a:t>
            </a:fld>
            <a:endParaRPr lang="en-US"/>
          </a:p>
        </p:txBody>
      </p:sp>
    </p:spTree>
    <p:extLst>
      <p:ext uri="{BB962C8B-B14F-4D97-AF65-F5344CB8AC3E}">
        <p14:creationId xmlns:p14="http://schemas.microsoft.com/office/powerpoint/2010/main" val="4232784330"/>
      </p:ext>
    </p:extLst>
  </p:cSld>
  <p:clrMap bg1="lt1" tx1="dk1" bg2="lt2" tx2="dk2" accent1="accent1" accent2="accent2" accent3="accent3" accent4="accent4" accent5="accent5" accent6="accent6" hlink="hlink" folHlink="folHlink"/>
  <p:sldLayoutIdLst>
    <p:sldLayoutId id="2147483697" r:id="rId1"/>
    <p:sldLayoutId id="2147483661" r:id="rId2"/>
    <p:sldLayoutId id="2147483698" r:id="rId3"/>
    <p:sldLayoutId id="2147483733" r:id="rId4"/>
    <p:sldLayoutId id="2147483735" r:id="rId5"/>
    <p:sldLayoutId id="2147483696" r:id="rId6"/>
    <p:sldLayoutId id="2147483734" r:id="rId7"/>
    <p:sldLayoutId id="2147483738" r:id="rId8"/>
    <p:sldLayoutId id="2147483706" r:id="rId9"/>
    <p:sldLayoutId id="2147483705" r:id="rId10"/>
    <p:sldLayoutId id="2147483720" r:id="rId11"/>
    <p:sldLayoutId id="2147483710" r:id="rId12"/>
    <p:sldLayoutId id="2147483707" r:id="rId13"/>
    <p:sldLayoutId id="2147483721" r:id="rId14"/>
    <p:sldLayoutId id="2147483712" r:id="rId15"/>
    <p:sldLayoutId id="2147483683" r:id="rId16"/>
    <p:sldLayoutId id="2147483684" r:id="rId17"/>
    <p:sldLayoutId id="2147483723" r:id="rId18"/>
    <p:sldLayoutId id="2147483736" r:id="rId19"/>
    <p:sldLayoutId id="2147483737" r:id="rId20"/>
    <p:sldLayoutId id="2147483687" r:id="rId21"/>
    <p:sldLayoutId id="2147483714" r:id="rId22"/>
    <p:sldLayoutId id="2147483757" r:id="rId23"/>
    <p:sldLayoutId id="2147483758" r:id="rId24"/>
    <p:sldLayoutId id="2147483685" r:id="rId25"/>
    <p:sldLayoutId id="2147483713" r:id="rId26"/>
    <p:sldLayoutId id="2147483671" r:id="rId27"/>
    <p:sldLayoutId id="2147483715" r:id="rId28"/>
    <p:sldLayoutId id="2147483678" r:id="rId29"/>
    <p:sldLayoutId id="2147483743" r:id="rId30"/>
    <p:sldLayoutId id="2147483676" r:id="rId31"/>
    <p:sldLayoutId id="2147483744" r:id="rId32"/>
    <p:sldLayoutId id="2147483677" r:id="rId33"/>
    <p:sldLayoutId id="2147483745" r:id="rId34"/>
    <p:sldLayoutId id="2147483742" r:id="rId35"/>
    <p:sldLayoutId id="2147483748" r:id="rId36"/>
    <p:sldLayoutId id="2147483681" r:id="rId37"/>
    <p:sldLayoutId id="2147483747" r:id="rId38"/>
    <p:sldLayoutId id="2147483680" r:id="rId39"/>
    <p:sldLayoutId id="2147483746" r:id="rId40"/>
    <p:sldLayoutId id="2147483761" r:id="rId41"/>
    <p:sldLayoutId id="2147483762" r:id="rId42"/>
    <p:sldLayoutId id="2147483690" r:id="rId43"/>
    <p:sldLayoutId id="2147483728" r:id="rId44"/>
    <p:sldLayoutId id="2147483689" r:id="rId45"/>
    <p:sldLayoutId id="2147483730" r:id="rId46"/>
    <p:sldLayoutId id="2147483691" r:id="rId47"/>
    <p:sldLayoutId id="2147483729" r:id="rId48"/>
    <p:sldLayoutId id="2147483693" r:id="rId49"/>
    <p:sldLayoutId id="2147483731" r:id="rId50"/>
    <p:sldLayoutId id="2147483694" r:id="rId51"/>
    <p:sldLayoutId id="2147483732" r:id="rId52"/>
    <p:sldLayoutId id="2147483765" r:id="rId53"/>
    <p:sldLayoutId id="2147483766" r:id="rId54"/>
    <p:sldLayoutId id="2147483767" r:id="rId55"/>
    <p:sldLayoutId id="2147483768" r:id="rId56"/>
    <p:sldLayoutId id="2147483650" r:id="rId57"/>
    <p:sldLayoutId id="2147483751" r:id="rId58"/>
    <p:sldLayoutId id="2147483651" r:id="rId59"/>
    <p:sldLayoutId id="2147483750" r:id="rId60"/>
    <p:sldLayoutId id="2147483656" r:id="rId61"/>
    <p:sldLayoutId id="2147483755" r:id="rId62"/>
    <p:sldLayoutId id="2147483653" r:id="rId63"/>
    <p:sldLayoutId id="2147483749" r:id="rId64"/>
    <p:sldLayoutId id="2147483654" r:id="rId65"/>
    <p:sldLayoutId id="2147483752" r:id="rId66"/>
    <p:sldLayoutId id="2147483655" r:id="rId67"/>
    <p:sldLayoutId id="2147483754" r:id="rId68"/>
    <p:sldLayoutId id="2147483763" r:id="rId69"/>
    <p:sldLayoutId id="2147483764" r:id="rId70"/>
  </p:sldLayoutIdLst>
  <p:txStyles>
    <p:titleStyle>
      <a:lvl1pPr algn="l" defTabSz="914400" rtl="0" eaLnBrk="1" latinLnBrk="0" hangingPunct="1">
        <a:lnSpc>
          <a:spcPct val="90000"/>
        </a:lnSpc>
        <a:spcBef>
          <a:spcPct val="0"/>
        </a:spcBef>
        <a:buNone/>
        <a:defRPr sz="4400" b="1" i="0" kern="1200">
          <a:solidFill>
            <a:schemeClr val="tx1"/>
          </a:solidFill>
          <a:latin typeface="Montserrat Extra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Montserrat Medium"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ontserrat Medium"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ontserrat Medium"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ontserrat Medium"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30.xml"/><Relationship Id="rId5" Type="http://schemas.openxmlformats.org/officeDocument/2006/relationships/image" Target="../media/image27.sv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0.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0652C20-6FED-4DB3-AE59-2F5ABFDE629A}"/>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a:extLst>
              <a:ext uri="{FF2B5EF4-FFF2-40B4-BE49-F238E27FC236}">
                <a16:creationId xmlns:a16="http://schemas.microsoft.com/office/drawing/2014/main" id="{52EC543D-5E90-408B-B0B4-B3DC15FB1C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523" y="488663"/>
            <a:ext cx="4906431" cy="5525379"/>
          </a:xfrm>
          <a:prstGeom prst="rect">
            <a:avLst/>
          </a:prstGeom>
        </p:spPr>
      </p:pic>
      <p:sp>
        <p:nvSpPr>
          <p:cNvPr id="9" name="Text Placeholder 1">
            <a:extLst>
              <a:ext uri="{FF2B5EF4-FFF2-40B4-BE49-F238E27FC236}">
                <a16:creationId xmlns:a16="http://schemas.microsoft.com/office/drawing/2014/main" id="{6E5E861E-8E83-424F-8A10-0E1F173FABE2}"/>
              </a:ext>
            </a:extLst>
          </p:cNvPr>
          <p:cNvSpPr>
            <a:spLocks noGrp="1"/>
          </p:cNvSpPr>
          <p:nvPr>
            <p:ph type="body" sz="quarter" idx="10"/>
          </p:nvPr>
        </p:nvSpPr>
        <p:spPr>
          <a:xfrm>
            <a:off x="6019477" y="1241286"/>
            <a:ext cx="5816207" cy="2724254"/>
          </a:xfrm>
        </p:spPr>
        <p:txBody>
          <a:bodyPr vert="horz" lIns="91440" tIns="45720" rIns="91440" bIns="45720" rtlCol="0" anchor="t">
            <a:noAutofit/>
          </a:bodyPr>
          <a:lstStyle/>
          <a:p>
            <a:pPr>
              <a:spcBef>
                <a:spcPts val="0"/>
              </a:spcBef>
            </a:pPr>
            <a:r>
              <a:rPr lang="en-US" sz="6000" b="1" dirty="0">
                <a:solidFill>
                  <a:srgbClr val="285F74"/>
                </a:solidFill>
                <a:latin typeface="Montserrat"/>
                <a:ea typeface="Roboto"/>
                <a:cs typeface="Calibri"/>
              </a:rPr>
              <a:t>Chat with an Investment Professional</a:t>
            </a:r>
          </a:p>
          <a:p>
            <a:pPr>
              <a:spcBef>
                <a:spcPts val="0"/>
              </a:spcBef>
            </a:pPr>
            <a:endParaRPr lang="en-US" sz="6000" b="1" dirty="0">
              <a:solidFill>
                <a:srgbClr val="285F74"/>
              </a:solidFill>
              <a:latin typeface="Montserrat"/>
              <a:ea typeface="Roboto"/>
              <a:cs typeface="Calibri"/>
            </a:endParaRPr>
          </a:p>
          <a:p>
            <a:pPr>
              <a:spcBef>
                <a:spcPts val="0"/>
              </a:spcBef>
            </a:pPr>
            <a:r>
              <a:rPr lang="en-US" sz="3200" b="1" dirty="0">
                <a:solidFill>
                  <a:srgbClr val="285F74"/>
                </a:solidFill>
                <a:latin typeface="Montserrat"/>
                <a:ea typeface="Roboto"/>
                <a:cs typeface="Calibri"/>
              </a:rPr>
              <a:t>Introduction to Investing</a:t>
            </a:r>
          </a:p>
        </p:txBody>
      </p:sp>
    </p:spTree>
    <p:extLst>
      <p:ext uri="{BB962C8B-B14F-4D97-AF65-F5344CB8AC3E}">
        <p14:creationId xmlns:p14="http://schemas.microsoft.com/office/powerpoint/2010/main" val="1428971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2F588-01E6-49FD-9DE4-AC67B7525E6B}"/>
              </a:ext>
            </a:extLst>
          </p:cNvPr>
          <p:cNvSpPr>
            <a:spLocks noGrp="1"/>
          </p:cNvSpPr>
          <p:nvPr>
            <p:ph type="title"/>
          </p:nvPr>
        </p:nvSpPr>
        <p:spPr/>
        <p:txBody>
          <a:bodyPr/>
          <a:lstStyle/>
          <a:p>
            <a:r>
              <a:rPr lang="en-CA" dirty="0"/>
              <a:t>Bonds</a:t>
            </a:r>
          </a:p>
        </p:txBody>
      </p:sp>
      <p:sp>
        <p:nvSpPr>
          <p:cNvPr id="3" name="Text Placeholder 2">
            <a:extLst>
              <a:ext uri="{FF2B5EF4-FFF2-40B4-BE49-F238E27FC236}">
                <a16:creationId xmlns:a16="http://schemas.microsoft.com/office/drawing/2014/main" id="{4B6241E9-EEAC-4EA3-9E97-81F6A403B7B7}"/>
              </a:ext>
            </a:extLst>
          </p:cNvPr>
          <p:cNvSpPr>
            <a:spLocks noGrp="1"/>
          </p:cNvSpPr>
          <p:nvPr>
            <p:ph type="body" sz="quarter" idx="12"/>
          </p:nvPr>
        </p:nvSpPr>
        <p:spPr/>
        <p:txBody>
          <a:bodyPr/>
          <a:lstStyle/>
          <a:p>
            <a:pPr marL="0" indent="0">
              <a:buNone/>
            </a:pPr>
            <a:r>
              <a:rPr lang="en-US" dirty="0"/>
              <a:t>If you leave the money with the company or government for several years until the end of the loan period or “</a:t>
            </a:r>
            <a:r>
              <a:rPr lang="en-US" u="sng" dirty="0"/>
              <a:t>maturity</a:t>
            </a:r>
            <a:r>
              <a:rPr lang="en-US" dirty="0"/>
              <a:t>” you get two things:</a:t>
            </a:r>
          </a:p>
          <a:p>
            <a:pPr marL="0" indent="0">
              <a:buNone/>
            </a:pPr>
            <a:r>
              <a:rPr lang="en-US" dirty="0"/>
              <a:t> </a:t>
            </a:r>
          </a:p>
          <a:p>
            <a:pPr marL="457200" indent="-457200">
              <a:buFont typeface="+mj-lt"/>
              <a:buAutoNum type="arabicPeriod"/>
            </a:pPr>
            <a:r>
              <a:rPr lang="en-US" dirty="0"/>
              <a:t>what you initially invested back  – called the “</a:t>
            </a:r>
            <a:r>
              <a:rPr lang="en-US" u="sng" dirty="0"/>
              <a:t>principal</a:t>
            </a:r>
            <a:r>
              <a:rPr lang="en-US" dirty="0"/>
              <a:t>”, and </a:t>
            </a:r>
          </a:p>
          <a:p>
            <a:pPr marL="457200" indent="-457200">
              <a:buFont typeface="+mj-lt"/>
              <a:buAutoNum type="arabicPeriod"/>
            </a:pPr>
            <a:r>
              <a:rPr lang="en-US" dirty="0"/>
              <a:t>everything the bond earns – called the “</a:t>
            </a:r>
            <a:r>
              <a:rPr lang="en-US" u="sng" dirty="0"/>
              <a:t>interest</a:t>
            </a:r>
            <a:r>
              <a:rPr lang="en-US" dirty="0"/>
              <a:t>” – for each year you held the bond.</a:t>
            </a:r>
          </a:p>
          <a:p>
            <a:endParaRPr lang="en-CA" dirty="0"/>
          </a:p>
        </p:txBody>
      </p:sp>
      <p:pic>
        <p:nvPicPr>
          <p:cNvPr id="4" name="Picture 2" descr="Types of Bonds: Bond Investing for Beginners - Just Start Investing">
            <a:extLst>
              <a:ext uri="{FF2B5EF4-FFF2-40B4-BE49-F238E27FC236}">
                <a16:creationId xmlns:a16="http://schemas.microsoft.com/office/drawing/2014/main" id="{A3D02C50-D3C8-4BD5-ACD4-D853F20F907E}"/>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693005" y="4109902"/>
            <a:ext cx="3976312" cy="198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00442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7B5-F5DA-4CA0-9E7D-4EFB2DA6A51E}"/>
              </a:ext>
            </a:extLst>
          </p:cNvPr>
          <p:cNvSpPr>
            <a:spLocks noGrp="1"/>
          </p:cNvSpPr>
          <p:nvPr>
            <p:ph type="title"/>
          </p:nvPr>
        </p:nvSpPr>
        <p:spPr/>
        <p:txBody>
          <a:bodyPr/>
          <a:lstStyle/>
          <a:p>
            <a:r>
              <a:rPr lang="en-CA" dirty="0"/>
              <a:t>Calculating Compound Interest</a:t>
            </a:r>
          </a:p>
        </p:txBody>
      </p:sp>
      <p:sp>
        <p:nvSpPr>
          <p:cNvPr id="3" name="Text Placeholder 2">
            <a:extLst>
              <a:ext uri="{FF2B5EF4-FFF2-40B4-BE49-F238E27FC236}">
                <a16:creationId xmlns:a16="http://schemas.microsoft.com/office/drawing/2014/main" id="{4D863C2B-2543-4950-9064-AA6FD8E435DE}"/>
              </a:ext>
            </a:extLst>
          </p:cNvPr>
          <p:cNvSpPr>
            <a:spLocks noGrp="1"/>
          </p:cNvSpPr>
          <p:nvPr>
            <p:ph type="body" sz="quarter" idx="12"/>
          </p:nvPr>
        </p:nvSpPr>
        <p:spPr>
          <a:xfrm>
            <a:off x="560571" y="5841999"/>
            <a:ext cx="11070858" cy="812801"/>
          </a:xfrm>
        </p:spPr>
        <p:txBody>
          <a:bodyPr/>
          <a:lstStyle/>
          <a:p>
            <a:pPr marL="0" indent="0">
              <a:buNone/>
            </a:pPr>
            <a:r>
              <a:rPr lang="en-US" dirty="0"/>
              <a:t>The magic of compounding works best the younger you are, because that means you have more time for your money to grow.</a:t>
            </a:r>
          </a:p>
          <a:p>
            <a:endParaRPr lang="en-CA" dirty="0"/>
          </a:p>
        </p:txBody>
      </p:sp>
      <p:sp>
        <p:nvSpPr>
          <p:cNvPr id="5" name="AutoShape 3">
            <a:extLst>
              <a:ext uri="{FF2B5EF4-FFF2-40B4-BE49-F238E27FC236}">
                <a16:creationId xmlns:a16="http://schemas.microsoft.com/office/drawing/2014/main" id="{499F7E97-919D-4CB2-8582-82F633A3BA48}"/>
              </a:ext>
            </a:extLst>
          </p:cNvPr>
          <p:cNvSpPr>
            <a:spLocks noChangeAspect="1" noChangeArrowheads="1" noTextEdit="1"/>
          </p:cNvSpPr>
          <p:nvPr/>
        </p:nvSpPr>
        <p:spPr bwMode="auto">
          <a:xfrm>
            <a:off x="1901825" y="1418273"/>
            <a:ext cx="808672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CA"/>
          </a:p>
        </p:txBody>
      </p:sp>
      <p:sp>
        <p:nvSpPr>
          <p:cNvPr id="6" name="Rectangle 5">
            <a:extLst>
              <a:ext uri="{FF2B5EF4-FFF2-40B4-BE49-F238E27FC236}">
                <a16:creationId xmlns:a16="http://schemas.microsoft.com/office/drawing/2014/main" id="{95424FF6-336F-48C8-B169-3EC740E4C944}"/>
              </a:ext>
            </a:extLst>
          </p:cNvPr>
          <p:cNvSpPr>
            <a:spLocks noChangeArrowheads="1"/>
          </p:cNvSpPr>
          <p:nvPr/>
        </p:nvSpPr>
        <p:spPr bwMode="auto">
          <a:xfrm>
            <a:off x="1908175" y="1451611"/>
            <a:ext cx="1162050" cy="784225"/>
          </a:xfrm>
          <a:prstGeom prst="rect">
            <a:avLst/>
          </a:prstGeom>
          <a:solidFill>
            <a:srgbClr val="22404D"/>
          </a:solidFill>
          <a:ln>
            <a:noFill/>
          </a:ln>
        </p:spPr>
        <p:txBody>
          <a:bodyPr vert="horz" wrap="square" lIns="91440" tIns="45720" rIns="91440" bIns="45720" numCol="1" anchor="t" anchorCtr="0" compatLnSpc="1">
            <a:prstTxWarp prst="textNoShape">
              <a:avLst/>
            </a:prstTxWarp>
          </a:bodyPr>
          <a:lstStyle/>
          <a:p>
            <a:endParaRPr lang="en-CA">
              <a:latin typeface="Montserrat Medium" panose="00000600000000000000" pitchFamily="50" charset="0"/>
            </a:endParaRPr>
          </a:p>
        </p:txBody>
      </p:sp>
      <p:sp>
        <p:nvSpPr>
          <p:cNvPr id="7" name="Rectangle 6">
            <a:extLst>
              <a:ext uri="{FF2B5EF4-FFF2-40B4-BE49-F238E27FC236}">
                <a16:creationId xmlns:a16="http://schemas.microsoft.com/office/drawing/2014/main" id="{F4DF5B19-2A77-438A-90AC-EB55EE008F68}"/>
              </a:ext>
            </a:extLst>
          </p:cNvPr>
          <p:cNvSpPr>
            <a:spLocks noChangeArrowheads="1"/>
          </p:cNvSpPr>
          <p:nvPr/>
        </p:nvSpPr>
        <p:spPr bwMode="auto">
          <a:xfrm>
            <a:off x="3070225" y="1451611"/>
            <a:ext cx="2185988" cy="784225"/>
          </a:xfrm>
          <a:prstGeom prst="rect">
            <a:avLst/>
          </a:prstGeom>
          <a:solidFill>
            <a:srgbClr val="22404D"/>
          </a:solidFill>
          <a:ln>
            <a:noFill/>
          </a:ln>
        </p:spPr>
        <p:txBody>
          <a:bodyPr vert="horz" wrap="square" lIns="91440" tIns="45720" rIns="91440" bIns="45720" numCol="1" anchor="t" anchorCtr="0" compatLnSpc="1">
            <a:prstTxWarp prst="textNoShape">
              <a:avLst/>
            </a:prstTxWarp>
          </a:bodyPr>
          <a:lstStyle/>
          <a:p>
            <a:endParaRPr lang="en-CA">
              <a:latin typeface="Montserrat Medium" panose="00000600000000000000" pitchFamily="50" charset="0"/>
            </a:endParaRPr>
          </a:p>
        </p:txBody>
      </p:sp>
      <p:sp>
        <p:nvSpPr>
          <p:cNvPr id="8" name="Rectangle 7">
            <a:extLst>
              <a:ext uri="{FF2B5EF4-FFF2-40B4-BE49-F238E27FC236}">
                <a16:creationId xmlns:a16="http://schemas.microsoft.com/office/drawing/2014/main" id="{5EEB853E-3888-4B21-A917-154FCF6D2E53}"/>
              </a:ext>
            </a:extLst>
          </p:cNvPr>
          <p:cNvSpPr>
            <a:spLocks noChangeArrowheads="1"/>
          </p:cNvSpPr>
          <p:nvPr/>
        </p:nvSpPr>
        <p:spPr bwMode="auto">
          <a:xfrm>
            <a:off x="5256213" y="1451611"/>
            <a:ext cx="2693988" cy="784225"/>
          </a:xfrm>
          <a:prstGeom prst="rect">
            <a:avLst/>
          </a:prstGeom>
          <a:solidFill>
            <a:srgbClr val="22404D"/>
          </a:solidFill>
          <a:ln>
            <a:noFill/>
          </a:ln>
        </p:spPr>
        <p:txBody>
          <a:bodyPr vert="horz" wrap="square" lIns="91440" tIns="45720" rIns="91440" bIns="45720" numCol="1" anchor="t" anchorCtr="0" compatLnSpc="1">
            <a:prstTxWarp prst="textNoShape">
              <a:avLst/>
            </a:prstTxWarp>
          </a:bodyPr>
          <a:lstStyle/>
          <a:p>
            <a:endParaRPr lang="en-CA">
              <a:latin typeface="Montserrat Medium" panose="00000600000000000000" pitchFamily="50" charset="0"/>
            </a:endParaRPr>
          </a:p>
        </p:txBody>
      </p:sp>
      <p:sp>
        <p:nvSpPr>
          <p:cNvPr id="9" name="Rectangle 8">
            <a:extLst>
              <a:ext uri="{FF2B5EF4-FFF2-40B4-BE49-F238E27FC236}">
                <a16:creationId xmlns:a16="http://schemas.microsoft.com/office/drawing/2014/main" id="{9679A16A-6674-4C6E-86D6-2C3757D58BF1}"/>
              </a:ext>
            </a:extLst>
          </p:cNvPr>
          <p:cNvSpPr>
            <a:spLocks noChangeArrowheads="1"/>
          </p:cNvSpPr>
          <p:nvPr/>
        </p:nvSpPr>
        <p:spPr bwMode="auto">
          <a:xfrm>
            <a:off x="7950200" y="1451611"/>
            <a:ext cx="2014538" cy="784225"/>
          </a:xfrm>
          <a:prstGeom prst="rect">
            <a:avLst/>
          </a:prstGeom>
          <a:solidFill>
            <a:srgbClr val="22404D"/>
          </a:solidFill>
          <a:ln>
            <a:noFill/>
          </a:ln>
        </p:spPr>
        <p:txBody>
          <a:bodyPr vert="horz" wrap="square" lIns="91440" tIns="45720" rIns="91440" bIns="45720" numCol="1" anchor="t" anchorCtr="0" compatLnSpc="1">
            <a:prstTxWarp prst="textNoShape">
              <a:avLst/>
            </a:prstTxWarp>
          </a:bodyPr>
          <a:lstStyle/>
          <a:p>
            <a:endParaRPr lang="en-CA">
              <a:latin typeface="Montserrat Medium" panose="00000600000000000000" pitchFamily="50" charset="0"/>
            </a:endParaRPr>
          </a:p>
        </p:txBody>
      </p:sp>
      <p:sp>
        <p:nvSpPr>
          <p:cNvPr id="10" name="Rectangle 9">
            <a:extLst>
              <a:ext uri="{FF2B5EF4-FFF2-40B4-BE49-F238E27FC236}">
                <a16:creationId xmlns:a16="http://schemas.microsoft.com/office/drawing/2014/main" id="{4CB8E7CA-6CF6-458A-A700-0541C6A834CC}"/>
              </a:ext>
            </a:extLst>
          </p:cNvPr>
          <p:cNvSpPr>
            <a:spLocks noChangeArrowheads="1"/>
          </p:cNvSpPr>
          <p:nvPr/>
        </p:nvSpPr>
        <p:spPr bwMode="auto">
          <a:xfrm>
            <a:off x="1908175" y="2235836"/>
            <a:ext cx="1162050" cy="782638"/>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1" name="Rectangle 10">
            <a:extLst>
              <a:ext uri="{FF2B5EF4-FFF2-40B4-BE49-F238E27FC236}">
                <a16:creationId xmlns:a16="http://schemas.microsoft.com/office/drawing/2014/main" id="{A88D0026-66AB-4274-8D32-724FBF295F50}"/>
              </a:ext>
            </a:extLst>
          </p:cNvPr>
          <p:cNvSpPr>
            <a:spLocks noChangeArrowheads="1"/>
          </p:cNvSpPr>
          <p:nvPr/>
        </p:nvSpPr>
        <p:spPr bwMode="auto">
          <a:xfrm>
            <a:off x="3070225" y="2235836"/>
            <a:ext cx="2185988" cy="782638"/>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2" name="Rectangle 11">
            <a:extLst>
              <a:ext uri="{FF2B5EF4-FFF2-40B4-BE49-F238E27FC236}">
                <a16:creationId xmlns:a16="http://schemas.microsoft.com/office/drawing/2014/main" id="{321C77B2-F25B-4F71-BFC0-D3EA7EA09EF7}"/>
              </a:ext>
            </a:extLst>
          </p:cNvPr>
          <p:cNvSpPr>
            <a:spLocks noChangeArrowheads="1"/>
          </p:cNvSpPr>
          <p:nvPr/>
        </p:nvSpPr>
        <p:spPr bwMode="auto">
          <a:xfrm>
            <a:off x="5256213" y="2235836"/>
            <a:ext cx="2693988" cy="782638"/>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3" name="Rectangle 12">
            <a:extLst>
              <a:ext uri="{FF2B5EF4-FFF2-40B4-BE49-F238E27FC236}">
                <a16:creationId xmlns:a16="http://schemas.microsoft.com/office/drawing/2014/main" id="{34D4DFB6-20FD-4966-8A6D-A4CA7E80BA3A}"/>
              </a:ext>
            </a:extLst>
          </p:cNvPr>
          <p:cNvSpPr>
            <a:spLocks noChangeArrowheads="1"/>
          </p:cNvSpPr>
          <p:nvPr/>
        </p:nvSpPr>
        <p:spPr bwMode="auto">
          <a:xfrm>
            <a:off x="7950200" y="2235836"/>
            <a:ext cx="2014538" cy="782638"/>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4" name="Rectangle 13">
            <a:extLst>
              <a:ext uri="{FF2B5EF4-FFF2-40B4-BE49-F238E27FC236}">
                <a16:creationId xmlns:a16="http://schemas.microsoft.com/office/drawing/2014/main" id="{B2892748-0BCC-4C6C-B1AD-21F25CDCBCF3}"/>
              </a:ext>
            </a:extLst>
          </p:cNvPr>
          <p:cNvSpPr>
            <a:spLocks noChangeArrowheads="1"/>
          </p:cNvSpPr>
          <p:nvPr/>
        </p:nvSpPr>
        <p:spPr bwMode="auto">
          <a:xfrm>
            <a:off x="1908175" y="3018473"/>
            <a:ext cx="1162050"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5" name="Rectangle 14">
            <a:extLst>
              <a:ext uri="{FF2B5EF4-FFF2-40B4-BE49-F238E27FC236}">
                <a16:creationId xmlns:a16="http://schemas.microsoft.com/office/drawing/2014/main" id="{46DA4149-85FB-4671-9E64-AEA04C609F33}"/>
              </a:ext>
            </a:extLst>
          </p:cNvPr>
          <p:cNvSpPr>
            <a:spLocks noChangeArrowheads="1"/>
          </p:cNvSpPr>
          <p:nvPr/>
        </p:nvSpPr>
        <p:spPr bwMode="auto">
          <a:xfrm>
            <a:off x="3070225" y="3018473"/>
            <a:ext cx="218598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6" name="Rectangle 15">
            <a:extLst>
              <a:ext uri="{FF2B5EF4-FFF2-40B4-BE49-F238E27FC236}">
                <a16:creationId xmlns:a16="http://schemas.microsoft.com/office/drawing/2014/main" id="{8BFF8DF5-F773-4287-AA71-872DFE4ED25A}"/>
              </a:ext>
            </a:extLst>
          </p:cNvPr>
          <p:cNvSpPr>
            <a:spLocks noChangeArrowheads="1"/>
          </p:cNvSpPr>
          <p:nvPr/>
        </p:nvSpPr>
        <p:spPr bwMode="auto">
          <a:xfrm>
            <a:off x="5256213" y="3018473"/>
            <a:ext cx="269398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7" name="Rectangle 16">
            <a:extLst>
              <a:ext uri="{FF2B5EF4-FFF2-40B4-BE49-F238E27FC236}">
                <a16:creationId xmlns:a16="http://schemas.microsoft.com/office/drawing/2014/main" id="{D9EFEF74-69B0-48FE-A088-05FF7C930738}"/>
              </a:ext>
            </a:extLst>
          </p:cNvPr>
          <p:cNvSpPr>
            <a:spLocks noChangeArrowheads="1"/>
          </p:cNvSpPr>
          <p:nvPr/>
        </p:nvSpPr>
        <p:spPr bwMode="auto">
          <a:xfrm>
            <a:off x="7950200" y="3018473"/>
            <a:ext cx="201453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8" name="Rectangle 17">
            <a:extLst>
              <a:ext uri="{FF2B5EF4-FFF2-40B4-BE49-F238E27FC236}">
                <a16:creationId xmlns:a16="http://schemas.microsoft.com/office/drawing/2014/main" id="{0023E3FE-FD1E-4C60-AC85-FD89E94FBD9C}"/>
              </a:ext>
            </a:extLst>
          </p:cNvPr>
          <p:cNvSpPr>
            <a:spLocks noChangeArrowheads="1"/>
          </p:cNvSpPr>
          <p:nvPr/>
        </p:nvSpPr>
        <p:spPr bwMode="auto">
          <a:xfrm>
            <a:off x="1908175" y="3683636"/>
            <a:ext cx="1162050" cy="665163"/>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19" name="Rectangle 18">
            <a:extLst>
              <a:ext uri="{FF2B5EF4-FFF2-40B4-BE49-F238E27FC236}">
                <a16:creationId xmlns:a16="http://schemas.microsoft.com/office/drawing/2014/main" id="{9DC3723B-9010-4FA3-BCE4-285FCAD01193}"/>
              </a:ext>
            </a:extLst>
          </p:cNvPr>
          <p:cNvSpPr>
            <a:spLocks noChangeArrowheads="1"/>
          </p:cNvSpPr>
          <p:nvPr/>
        </p:nvSpPr>
        <p:spPr bwMode="auto">
          <a:xfrm>
            <a:off x="3070225" y="3683636"/>
            <a:ext cx="2185988" cy="665163"/>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0" name="Rectangle 19">
            <a:extLst>
              <a:ext uri="{FF2B5EF4-FFF2-40B4-BE49-F238E27FC236}">
                <a16:creationId xmlns:a16="http://schemas.microsoft.com/office/drawing/2014/main" id="{444DE65B-1779-4DD2-900E-CAA8E60423B7}"/>
              </a:ext>
            </a:extLst>
          </p:cNvPr>
          <p:cNvSpPr>
            <a:spLocks noChangeArrowheads="1"/>
          </p:cNvSpPr>
          <p:nvPr/>
        </p:nvSpPr>
        <p:spPr bwMode="auto">
          <a:xfrm>
            <a:off x="5256213" y="3683636"/>
            <a:ext cx="2693988" cy="665163"/>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1" name="Rectangle 20">
            <a:extLst>
              <a:ext uri="{FF2B5EF4-FFF2-40B4-BE49-F238E27FC236}">
                <a16:creationId xmlns:a16="http://schemas.microsoft.com/office/drawing/2014/main" id="{12F992F5-8DE7-4F77-BEF5-ADD309CEE8BC}"/>
              </a:ext>
            </a:extLst>
          </p:cNvPr>
          <p:cNvSpPr>
            <a:spLocks noChangeArrowheads="1"/>
          </p:cNvSpPr>
          <p:nvPr/>
        </p:nvSpPr>
        <p:spPr bwMode="auto">
          <a:xfrm>
            <a:off x="7950200" y="3683636"/>
            <a:ext cx="2014538" cy="665163"/>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2" name="Rectangle 21">
            <a:extLst>
              <a:ext uri="{FF2B5EF4-FFF2-40B4-BE49-F238E27FC236}">
                <a16:creationId xmlns:a16="http://schemas.microsoft.com/office/drawing/2014/main" id="{FC8C5301-3A95-458D-AA46-05FA5D04A048}"/>
              </a:ext>
            </a:extLst>
          </p:cNvPr>
          <p:cNvSpPr>
            <a:spLocks noChangeArrowheads="1"/>
          </p:cNvSpPr>
          <p:nvPr/>
        </p:nvSpPr>
        <p:spPr bwMode="auto">
          <a:xfrm>
            <a:off x="1908175" y="4348798"/>
            <a:ext cx="1162050"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3" name="Rectangle 22">
            <a:extLst>
              <a:ext uri="{FF2B5EF4-FFF2-40B4-BE49-F238E27FC236}">
                <a16:creationId xmlns:a16="http://schemas.microsoft.com/office/drawing/2014/main" id="{2022FAED-F4E3-41B0-B2DE-5A133CFE72D9}"/>
              </a:ext>
            </a:extLst>
          </p:cNvPr>
          <p:cNvSpPr>
            <a:spLocks noChangeArrowheads="1"/>
          </p:cNvSpPr>
          <p:nvPr/>
        </p:nvSpPr>
        <p:spPr bwMode="auto">
          <a:xfrm>
            <a:off x="3070225" y="4348798"/>
            <a:ext cx="218598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4" name="Rectangle 23">
            <a:extLst>
              <a:ext uri="{FF2B5EF4-FFF2-40B4-BE49-F238E27FC236}">
                <a16:creationId xmlns:a16="http://schemas.microsoft.com/office/drawing/2014/main" id="{5DFE1C24-4C2E-438B-A5D9-60DE3ED6946F}"/>
              </a:ext>
            </a:extLst>
          </p:cNvPr>
          <p:cNvSpPr>
            <a:spLocks noChangeArrowheads="1"/>
          </p:cNvSpPr>
          <p:nvPr/>
        </p:nvSpPr>
        <p:spPr bwMode="auto">
          <a:xfrm>
            <a:off x="5256213" y="4348798"/>
            <a:ext cx="269398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5" name="Rectangle 24">
            <a:extLst>
              <a:ext uri="{FF2B5EF4-FFF2-40B4-BE49-F238E27FC236}">
                <a16:creationId xmlns:a16="http://schemas.microsoft.com/office/drawing/2014/main" id="{7B58B469-1A58-4535-B019-BC6FFB3C3C27}"/>
              </a:ext>
            </a:extLst>
          </p:cNvPr>
          <p:cNvSpPr>
            <a:spLocks noChangeArrowheads="1"/>
          </p:cNvSpPr>
          <p:nvPr/>
        </p:nvSpPr>
        <p:spPr bwMode="auto">
          <a:xfrm>
            <a:off x="7950200" y="4348798"/>
            <a:ext cx="2014538" cy="665163"/>
          </a:xfrm>
          <a:prstGeom prst="rect">
            <a:avLst/>
          </a:prstGeom>
          <a:solidFill>
            <a:srgbClr val="C2EDF0"/>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6" name="Rectangle 25">
            <a:extLst>
              <a:ext uri="{FF2B5EF4-FFF2-40B4-BE49-F238E27FC236}">
                <a16:creationId xmlns:a16="http://schemas.microsoft.com/office/drawing/2014/main" id="{492FAA52-6C21-4F33-9810-781902E69391}"/>
              </a:ext>
            </a:extLst>
          </p:cNvPr>
          <p:cNvSpPr>
            <a:spLocks noChangeArrowheads="1"/>
          </p:cNvSpPr>
          <p:nvPr/>
        </p:nvSpPr>
        <p:spPr bwMode="auto">
          <a:xfrm>
            <a:off x="1908175" y="5013962"/>
            <a:ext cx="1162050" cy="495724"/>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7" name="Rectangle 26">
            <a:extLst>
              <a:ext uri="{FF2B5EF4-FFF2-40B4-BE49-F238E27FC236}">
                <a16:creationId xmlns:a16="http://schemas.microsoft.com/office/drawing/2014/main" id="{654E20E6-A731-40B3-9D89-B28835D70EDD}"/>
              </a:ext>
            </a:extLst>
          </p:cNvPr>
          <p:cNvSpPr>
            <a:spLocks noChangeArrowheads="1"/>
          </p:cNvSpPr>
          <p:nvPr/>
        </p:nvSpPr>
        <p:spPr bwMode="auto">
          <a:xfrm>
            <a:off x="3070225" y="5013962"/>
            <a:ext cx="2185988" cy="495724"/>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8" name="Rectangle 27">
            <a:extLst>
              <a:ext uri="{FF2B5EF4-FFF2-40B4-BE49-F238E27FC236}">
                <a16:creationId xmlns:a16="http://schemas.microsoft.com/office/drawing/2014/main" id="{69D587AF-C74A-4106-BBBF-CD9BE2345163}"/>
              </a:ext>
            </a:extLst>
          </p:cNvPr>
          <p:cNvSpPr>
            <a:spLocks noChangeArrowheads="1"/>
          </p:cNvSpPr>
          <p:nvPr/>
        </p:nvSpPr>
        <p:spPr bwMode="auto">
          <a:xfrm>
            <a:off x="5256213" y="5013962"/>
            <a:ext cx="2693988" cy="495724"/>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29" name="Rectangle 28">
            <a:extLst>
              <a:ext uri="{FF2B5EF4-FFF2-40B4-BE49-F238E27FC236}">
                <a16:creationId xmlns:a16="http://schemas.microsoft.com/office/drawing/2014/main" id="{35DC697E-EC1F-403C-8DE1-9D4C75C0E544}"/>
              </a:ext>
            </a:extLst>
          </p:cNvPr>
          <p:cNvSpPr>
            <a:spLocks noChangeArrowheads="1"/>
          </p:cNvSpPr>
          <p:nvPr/>
        </p:nvSpPr>
        <p:spPr bwMode="auto">
          <a:xfrm>
            <a:off x="7950200" y="5013961"/>
            <a:ext cx="2014538" cy="488023"/>
          </a:xfrm>
          <a:prstGeom prst="rect">
            <a:avLst/>
          </a:prstGeom>
          <a:solidFill>
            <a:srgbClr val="99D9DF"/>
          </a:solidFill>
          <a:ln>
            <a:noFill/>
          </a:ln>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0" name="Line 29">
            <a:extLst>
              <a:ext uri="{FF2B5EF4-FFF2-40B4-BE49-F238E27FC236}">
                <a16:creationId xmlns:a16="http://schemas.microsoft.com/office/drawing/2014/main" id="{F47FA287-8EE9-44F1-AC73-1E5E8B2716CB}"/>
              </a:ext>
            </a:extLst>
          </p:cNvPr>
          <p:cNvSpPr>
            <a:spLocks noChangeShapeType="1"/>
          </p:cNvSpPr>
          <p:nvPr/>
        </p:nvSpPr>
        <p:spPr bwMode="auto">
          <a:xfrm>
            <a:off x="3070225" y="1446848"/>
            <a:ext cx="0" cy="42370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1" name="Line 30">
            <a:extLst>
              <a:ext uri="{FF2B5EF4-FFF2-40B4-BE49-F238E27FC236}">
                <a16:creationId xmlns:a16="http://schemas.microsoft.com/office/drawing/2014/main" id="{4B00DFB5-C67A-4FAD-97FE-B788A2D5D2CC}"/>
              </a:ext>
            </a:extLst>
          </p:cNvPr>
          <p:cNvSpPr>
            <a:spLocks noChangeShapeType="1"/>
          </p:cNvSpPr>
          <p:nvPr/>
        </p:nvSpPr>
        <p:spPr bwMode="auto">
          <a:xfrm>
            <a:off x="5256213" y="1446848"/>
            <a:ext cx="0" cy="42370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2" name="Line 31">
            <a:extLst>
              <a:ext uri="{FF2B5EF4-FFF2-40B4-BE49-F238E27FC236}">
                <a16:creationId xmlns:a16="http://schemas.microsoft.com/office/drawing/2014/main" id="{9C075077-5027-4716-8600-1A3B5B1A31A5}"/>
              </a:ext>
            </a:extLst>
          </p:cNvPr>
          <p:cNvSpPr>
            <a:spLocks noChangeShapeType="1"/>
          </p:cNvSpPr>
          <p:nvPr/>
        </p:nvSpPr>
        <p:spPr bwMode="auto">
          <a:xfrm>
            <a:off x="7950200" y="1446848"/>
            <a:ext cx="0" cy="42370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3" name="Line 32">
            <a:extLst>
              <a:ext uri="{FF2B5EF4-FFF2-40B4-BE49-F238E27FC236}">
                <a16:creationId xmlns:a16="http://schemas.microsoft.com/office/drawing/2014/main" id="{E94518AC-4562-4D60-A9A8-671F143B5FAA}"/>
              </a:ext>
            </a:extLst>
          </p:cNvPr>
          <p:cNvSpPr>
            <a:spLocks noChangeShapeType="1"/>
          </p:cNvSpPr>
          <p:nvPr/>
        </p:nvSpPr>
        <p:spPr bwMode="auto">
          <a:xfrm>
            <a:off x="1901825" y="2235836"/>
            <a:ext cx="8069263" cy="0"/>
          </a:xfrm>
          <a:prstGeom prst="line">
            <a:avLst/>
          </a:prstGeom>
          <a:noFill/>
          <a:ln w="36513"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4" name="Line 33">
            <a:extLst>
              <a:ext uri="{FF2B5EF4-FFF2-40B4-BE49-F238E27FC236}">
                <a16:creationId xmlns:a16="http://schemas.microsoft.com/office/drawing/2014/main" id="{2370F2F7-9F4C-4C4A-ADED-022A3766AAE0}"/>
              </a:ext>
            </a:extLst>
          </p:cNvPr>
          <p:cNvSpPr>
            <a:spLocks noChangeShapeType="1"/>
          </p:cNvSpPr>
          <p:nvPr/>
        </p:nvSpPr>
        <p:spPr bwMode="auto">
          <a:xfrm>
            <a:off x="1901825" y="3018473"/>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5" name="Line 34">
            <a:extLst>
              <a:ext uri="{FF2B5EF4-FFF2-40B4-BE49-F238E27FC236}">
                <a16:creationId xmlns:a16="http://schemas.microsoft.com/office/drawing/2014/main" id="{99604556-1564-4255-9873-9851F68E6F78}"/>
              </a:ext>
            </a:extLst>
          </p:cNvPr>
          <p:cNvSpPr>
            <a:spLocks noChangeShapeType="1"/>
          </p:cNvSpPr>
          <p:nvPr/>
        </p:nvSpPr>
        <p:spPr bwMode="auto">
          <a:xfrm>
            <a:off x="1901825" y="3683636"/>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6" name="Line 35">
            <a:extLst>
              <a:ext uri="{FF2B5EF4-FFF2-40B4-BE49-F238E27FC236}">
                <a16:creationId xmlns:a16="http://schemas.microsoft.com/office/drawing/2014/main" id="{A2BE8195-F939-46A8-94A7-B93F49E263B9}"/>
              </a:ext>
            </a:extLst>
          </p:cNvPr>
          <p:cNvSpPr>
            <a:spLocks noChangeShapeType="1"/>
          </p:cNvSpPr>
          <p:nvPr/>
        </p:nvSpPr>
        <p:spPr bwMode="auto">
          <a:xfrm>
            <a:off x="1901825" y="4348798"/>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7" name="Line 36">
            <a:extLst>
              <a:ext uri="{FF2B5EF4-FFF2-40B4-BE49-F238E27FC236}">
                <a16:creationId xmlns:a16="http://schemas.microsoft.com/office/drawing/2014/main" id="{AD36DE92-EDAA-4EF0-BF71-B546615D9DE9}"/>
              </a:ext>
            </a:extLst>
          </p:cNvPr>
          <p:cNvSpPr>
            <a:spLocks noChangeShapeType="1"/>
          </p:cNvSpPr>
          <p:nvPr/>
        </p:nvSpPr>
        <p:spPr bwMode="auto">
          <a:xfrm>
            <a:off x="1901825" y="5013961"/>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38" name="Line 37">
            <a:extLst>
              <a:ext uri="{FF2B5EF4-FFF2-40B4-BE49-F238E27FC236}">
                <a16:creationId xmlns:a16="http://schemas.microsoft.com/office/drawing/2014/main" id="{FBCD33FB-8029-46D8-ACF2-33C18C30CEF6}"/>
              </a:ext>
            </a:extLst>
          </p:cNvPr>
          <p:cNvSpPr>
            <a:spLocks noChangeShapeType="1"/>
          </p:cNvSpPr>
          <p:nvPr/>
        </p:nvSpPr>
        <p:spPr bwMode="auto">
          <a:xfrm>
            <a:off x="1908175" y="1446848"/>
            <a:ext cx="0" cy="42370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39" name="Line 38">
            <a:extLst>
              <a:ext uri="{FF2B5EF4-FFF2-40B4-BE49-F238E27FC236}">
                <a16:creationId xmlns:a16="http://schemas.microsoft.com/office/drawing/2014/main" id="{AFDA016E-6AFF-4DDD-B99E-1EFCA10E90B3}"/>
              </a:ext>
            </a:extLst>
          </p:cNvPr>
          <p:cNvSpPr>
            <a:spLocks noChangeShapeType="1"/>
          </p:cNvSpPr>
          <p:nvPr/>
        </p:nvSpPr>
        <p:spPr bwMode="auto">
          <a:xfrm>
            <a:off x="9964738" y="1423698"/>
            <a:ext cx="0" cy="4237038"/>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0" name="Line 39">
            <a:extLst>
              <a:ext uri="{FF2B5EF4-FFF2-40B4-BE49-F238E27FC236}">
                <a16:creationId xmlns:a16="http://schemas.microsoft.com/office/drawing/2014/main" id="{2D87230E-CEA6-4C4C-AED9-E2C719248B7E}"/>
              </a:ext>
            </a:extLst>
          </p:cNvPr>
          <p:cNvSpPr>
            <a:spLocks noChangeShapeType="1"/>
          </p:cNvSpPr>
          <p:nvPr/>
        </p:nvSpPr>
        <p:spPr bwMode="auto">
          <a:xfrm>
            <a:off x="1901825" y="1451611"/>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a:latin typeface="Montserrat Medium" panose="00000600000000000000" pitchFamily="50" charset="0"/>
            </a:endParaRPr>
          </a:p>
        </p:txBody>
      </p:sp>
      <p:sp>
        <p:nvSpPr>
          <p:cNvPr id="41" name="Line 40">
            <a:extLst>
              <a:ext uri="{FF2B5EF4-FFF2-40B4-BE49-F238E27FC236}">
                <a16:creationId xmlns:a16="http://schemas.microsoft.com/office/drawing/2014/main" id="{47BBE841-366B-425B-871D-E1C4A3209919}"/>
              </a:ext>
            </a:extLst>
          </p:cNvPr>
          <p:cNvSpPr>
            <a:spLocks noChangeShapeType="1"/>
          </p:cNvSpPr>
          <p:nvPr/>
        </p:nvSpPr>
        <p:spPr bwMode="auto">
          <a:xfrm>
            <a:off x="1901825" y="5677536"/>
            <a:ext cx="8069263" cy="0"/>
          </a:xfrm>
          <a:prstGeom prst="line">
            <a:avLst/>
          </a:prstGeom>
          <a:noFill/>
          <a:ln w="12700" cap="flat">
            <a:solidFill>
              <a:srgbClr val="FFFFFF"/>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CA" sz="1400">
              <a:latin typeface="Montserrat Medium" panose="00000600000000000000" pitchFamily="50" charset="0"/>
            </a:endParaRPr>
          </a:p>
        </p:txBody>
      </p:sp>
      <p:sp>
        <p:nvSpPr>
          <p:cNvPr id="42" name="Rectangle 41">
            <a:extLst>
              <a:ext uri="{FF2B5EF4-FFF2-40B4-BE49-F238E27FC236}">
                <a16:creationId xmlns:a16="http://schemas.microsoft.com/office/drawing/2014/main" id="{36A8A77F-5717-45A5-8E07-3A452BF281F8}"/>
              </a:ext>
            </a:extLst>
          </p:cNvPr>
          <p:cNvSpPr>
            <a:spLocks noChangeArrowheads="1"/>
          </p:cNvSpPr>
          <p:nvPr/>
        </p:nvSpPr>
        <p:spPr bwMode="auto">
          <a:xfrm>
            <a:off x="2000250" y="1500823"/>
            <a:ext cx="5482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rgbClr val="FFFFFF"/>
                </a:solidFill>
                <a:effectLst/>
                <a:latin typeface="Montserrat Medium" panose="00000600000000000000" pitchFamily="50" charset="0"/>
              </a:rPr>
              <a:t>Year</a:t>
            </a:r>
            <a:endParaRPr kumimoji="0" lang="en-US" altLang="en-US" b="0" i="0" u="none" strike="noStrike" cap="none" normalizeH="0" baseline="0" dirty="0">
              <a:ln>
                <a:noFill/>
              </a:ln>
              <a:solidFill>
                <a:schemeClr val="tx1"/>
              </a:solidFill>
              <a:effectLst/>
              <a:latin typeface="Montserrat Medium" panose="00000600000000000000" pitchFamily="50" charset="0"/>
            </a:endParaRPr>
          </a:p>
        </p:txBody>
      </p:sp>
      <p:sp>
        <p:nvSpPr>
          <p:cNvPr id="43" name="Rectangle 42">
            <a:extLst>
              <a:ext uri="{FF2B5EF4-FFF2-40B4-BE49-F238E27FC236}">
                <a16:creationId xmlns:a16="http://schemas.microsoft.com/office/drawing/2014/main" id="{CBEF4C67-812C-46F4-9C7F-5073A0DE32CD}"/>
              </a:ext>
            </a:extLst>
          </p:cNvPr>
          <p:cNvSpPr>
            <a:spLocks noChangeArrowheads="1"/>
          </p:cNvSpPr>
          <p:nvPr/>
        </p:nvSpPr>
        <p:spPr bwMode="auto">
          <a:xfrm>
            <a:off x="3162300" y="1500823"/>
            <a:ext cx="1094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FFFFFF"/>
                </a:solidFill>
                <a:effectLst/>
                <a:latin typeface="Montserrat Medium" panose="00000600000000000000" pitchFamily="50" charset="0"/>
              </a:rPr>
              <a:t>Principal</a:t>
            </a:r>
            <a:endParaRPr kumimoji="0" lang="en-US" altLang="en-US" b="0" i="0" u="none" strike="noStrike" cap="none" normalizeH="0" baseline="0">
              <a:ln>
                <a:noFill/>
              </a:ln>
              <a:solidFill>
                <a:schemeClr val="tx1"/>
              </a:solidFill>
              <a:effectLst/>
              <a:latin typeface="Montserrat Medium" panose="00000600000000000000" pitchFamily="50" charset="0"/>
            </a:endParaRPr>
          </a:p>
        </p:txBody>
      </p:sp>
      <p:sp>
        <p:nvSpPr>
          <p:cNvPr id="44" name="Rectangle 43">
            <a:extLst>
              <a:ext uri="{FF2B5EF4-FFF2-40B4-BE49-F238E27FC236}">
                <a16:creationId xmlns:a16="http://schemas.microsoft.com/office/drawing/2014/main" id="{EC57FB48-643C-454E-816B-AFF14FF875B4}"/>
              </a:ext>
            </a:extLst>
          </p:cNvPr>
          <p:cNvSpPr>
            <a:spLocks noChangeArrowheads="1"/>
          </p:cNvSpPr>
          <p:nvPr/>
        </p:nvSpPr>
        <p:spPr bwMode="auto">
          <a:xfrm>
            <a:off x="5348288" y="1500823"/>
            <a:ext cx="1433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FFFFFF"/>
                </a:solidFill>
                <a:effectLst/>
                <a:latin typeface="Montserrat Medium" panose="00000600000000000000" pitchFamily="50" charset="0"/>
              </a:rPr>
              <a:t>Interest: 2%</a:t>
            </a:r>
            <a:endParaRPr kumimoji="0" lang="en-US" altLang="en-US" b="0" i="0" u="none" strike="noStrike" cap="none" normalizeH="0" baseline="0">
              <a:ln>
                <a:noFill/>
              </a:ln>
              <a:solidFill>
                <a:schemeClr val="tx1"/>
              </a:solidFill>
              <a:effectLst/>
              <a:latin typeface="Montserrat Medium" panose="00000600000000000000" pitchFamily="50" charset="0"/>
            </a:endParaRPr>
          </a:p>
        </p:txBody>
      </p:sp>
      <p:sp>
        <p:nvSpPr>
          <p:cNvPr id="45" name="Rectangle 44">
            <a:extLst>
              <a:ext uri="{FF2B5EF4-FFF2-40B4-BE49-F238E27FC236}">
                <a16:creationId xmlns:a16="http://schemas.microsoft.com/office/drawing/2014/main" id="{91D3C3FF-FBCC-4011-9996-9DA0699308FE}"/>
              </a:ext>
            </a:extLst>
          </p:cNvPr>
          <p:cNvSpPr>
            <a:spLocks noChangeArrowheads="1"/>
          </p:cNvSpPr>
          <p:nvPr/>
        </p:nvSpPr>
        <p:spPr bwMode="auto">
          <a:xfrm>
            <a:off x="8042275" y="1500823"/>
            <a:ext cx="109485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FFFFFF"/>
                </a:solidFill>
                <a:effectLst/>
                <a:latin typeface="Montserrat Medium" panose="00000600000000000000" pitchFamily="50" charset="0"/>
              </a:rPr>
              <a:t>Principal</a:t>
            </a:r>
            <a:endParaRPr kumimoji="0" lang="en-US" altLang="en-US" b="0" i="0" u="none" strike="noStrike" cap="none" normalizeH="0" baseline="0">
              <a:ln>
                <a:noFill/>
              </a:ln>
              <a:solidFill>
                <a:schemeClr val="tx1"/>
              </a:solidFill>
              <a:effectLst/>
              <a:latin typeface="Montserrat Medium" panose="00000600000000000000" pitchFamily="50" charset="0"/>
            </a:endParaRPr>
          </a:p>
        </p:txBody>
      </p:sp>
      <p:sp>
        <p:nvSpPr>
          <p:cNvPr id="46" name="Rectangle 45">
            <a:extLst>
              <a:ext uri="{FF2B5EF4-FFF2-40B4-BE49-F238E27FC236}">
                <a16:creationId xmlns:a16="http://schemas.microsoft.com/office/drawing/2014/main" id="{5A77E454-31FD-4F8F-AABC-3D37C666E638}"/>
              </a:ext>
            </a:extLst>
          </p:cNvPr>
          <p:cNvSpPr>
            <a:spLocks noChangeArrowheads="1"/>
          </p:cNvSpPr>
          <p:nvPr/>
        </p:nvSpPr>
        <p:spPr bwMode="auto">
          <a:xfrm>
            <a:off x="9148763" y="1500823"/>
            <a:ext cx="2099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FFFFFF"/>
                </a:solidFill>
                <a:effectLst/>
                <a:latin typeface="Montserrat Medium" panose="00000600000000000000" pitchFamily="50" charset="0"/>
              </a:rPr>
              <a:t>+ </a:t>
            </a:r>
            <a:endParaRPr kumimoji="0" lang="en-US" altLang="en-US" b="0" i="0" u="none" strike="noStrike" cap="none" normalizeH="0" baseline="0">
              <a:ln>
                <a:noFill/>
              </a:ln>
              <a:solidFill>
                <a:schemeClr val="tx1"/>
              </a:solidFill>
              <a:effectLst/>
              <a:latin typeface="Montserrat Medium" panose="00000600000000000000" pitchFamily="50" charset="0"/>
            </a:endParaRPr>
          </a:p>
        </p:txBody>
      </p:sp>
      <p:sp>
        <p:nvSpPr>
          <p:cNvPr id="47" name="Rectangle 46">
            <a:extLst>
              <a:ext uri="{FF2B5EF4-FFF2-40B4-BE49-F238E27FC236}">
                <a16:creationId xmlns:a16="http://schemas.microsoft.com/office/drawing/2014/main" id="{603F5F6E-CB17-4E67-A97A-112CDEE9662E}"/>
              </a:ext>
            </a:extLst>
          </p:cNvPr>
          <p:cNvSpPr>
            <a:spLocks noChangeArrowheads="1"/>
          </p:cNvSpPr>
          <p:nvPr/>
        </p:nvSpPr>
        <p:spPr bwMode="auto">
          <a:xfrm>
            <a:off x="8042275" y="1845311"/>
            <a:ext cx="96500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FFFFFF"/>
                </a:solidFill>
                <a:effectLst/>
                <a:latin typeface="Montserrat Medium" panose="00000600000000000000" pitchFamily="50" charset="0"/>
              </a:rPr>
              <a:t>Interest</a:t>
            </a:r>
            <a:endParaRPr kumimoji="0" lang="en-US" altLang="en-US" b="0" i="0" u="none" strike="noStrike" cap="none" normalizeH="0" baseline="0">
              <a:ln>
                <a:noFill/>
              </a:ln>
              <a:solidFill>
                <a:schemeClr val="tx1"/>
              </a:solidFill>
              <a:effectLst/>
              <a:latin typeface="Montserrat Medium" panose="00000600000000000000" pitchFamily="50" charset="0"/>
            </a:endParaRPr>
          </a:p>
        </p:txBody>
      </p:sp>
      <p:sp>
        <p:nvSpPr>
          <p:cNvPr id="48" name="Rectangle 47">
            <a:extLst>
              <a:ext uri="{FF2B5EF4-FFF2-40B4-BE49-F238E27FC236}">
                <a16:creationId xmlns:a16="http://schemas.microsoft.com/office/drawing/2014/main" id="{7DE47D24-A7C2-4BF5-B608-CB646DC07DF2}"/>
              </a:ext>
            </a:extLst>
          </p:cNvPr>
          <p:cNvSpPr>
            <a:spLocks noChangeArrowheads="1"/>
          </p:cNvSpPr>
          <p:nvPr/>
        </p:nvSpPr>
        <p:spPr bwMode="auto">
          <a:xfrm>
            <a:off x="5348288" y="2281873"/>
            <a:ext cx="204222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Principal x 0.02 = </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49" name="Rectangle 48">
            <a:extLst>
              <a:ext uri="{FF2B5EF4-FFF2-40B4-BE49-F238E27FC236}">
                <a16:creationId xmlns:a16="http://schemas.microsoft.com/office/drawing/2014/main" id="{E7F8ECC0-9520-46A0-A3C7-E9C6E3D85005}"/>
              </a:ext>
            </a:extLst>
          </p:cNvPr>
          <p:cNvSpPr>
            <a:spLocks noChangeArrowheads="1"/>
          </p:cNvSpPr>
          <p:nvPr/>
        </p:nvSpPr>
        <p:spPr bwMode="auto">
          <a:xfrm>
            <a:off x="5348288" y="2626361"/>
            <a:ext cx="18178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Interest Earned</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0" name="Rectangle 49">
            <a:extLst>
              <a:ext uri="{FF2B5EF4-FFF2-40B4-BE49-F238E27FC236}">
                <a16:creationId xmlns:a16="http://schemas.microsoft.com/office/drawing/2014/main" id="{AA934F3D-BFA7-4A10-86DD-DDD01A7170C6}"/>
              </a:ext>
            </a:extLst>
          </p:cNvPr>
          <p:cNvSpPr>
            <a:spLocks noChangeArrowheads="1"/>
          </p:cNvSpPr>
          <p:nvPr/>
        </p:nvSpPr>
        <p:spPr bwMode="auto">
          <a:xfrm>
            <a:off x="8042275" y="2281873"/>
            <a:ext cx="173925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Becomes next </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1" name="Rectangle 50">
            <a:extLst>
              <a:ext uri="{FF2B5EF4-FFF2-40B4-BE49-F238E27FC236}">
                <a16:creationId xmlns:a16="http://schemas.microsoft.com/office/drawing/2014/main" id="{D0091AD6-D00C-4996-9DCC-3B28762EDA77}"/>
              </a:ext>
            </a:extLst>
          </p:cNvPr>
          <p:cNvSpPr>
            <a:spLocks noChangeArrowheads="1"/>
          </p:cNvSpPr>
          <p:nvPr/>
        </p:nvSpPr>
        <p:spPr bwMode="auto">
          <a:xfrm>
            <a:off x="8042275" y="2626361"/>
            <a:ext cx="176009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year’s principal</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2" name="Rectangle 51">
            <a:extLst>
              <a:ext uri="{FF2B5EF4-FFF2-40B4-BE49-F238E27FC236}">
                <a16:creationId xmlns:a16="http://schemas.microsoft.com/office/drawing/2014/main" id="{BD56C9EA-DEF8-4F11-8B5B-AB43419EF091}"/>
              </a:ext>
            </a:extLst>
          </p:cNvPr>
          <p:cNvSpPr>
            <a:spLocks noChangeArrowheads="1"/>
          </p:cNvSpPr>
          <p:nvPr/>
        </p:nvSpPr>
        <p:spPr bwMode="auto">
          <a:xfrm>
            <a:off x="2417763" y="3067686"/>
            <a:ext cx="913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Montserrat Medium" panose="00000600000000000000" pitchFamily="50" charset="0"/>
              </a:rPr>
              <a:t>1</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3" name="Rectangle 52">
            <a:extLst>
              <a:ext uri="{FF2B5EF4-FFF2-40B4-BE49-F238E27FC236}">
                <a16:creationId xmlns:a16="http://schemas.microsoft.com/office/drawing/2014/main" id="{088ADAE7-C68B-4DA5-B244-3C809C5E1E0D}"/>
              </a:ext>
            </a:extLst>
          </p:cNvPr>
          <p:cNvSpPr>
            <a:spLocks noChangeArrowheads="1"/>
          </p:cNvSpPr>
          <p:nvPr/>
        </p:nvSpPr>
        <p:spPr bwMode="auto">
          <a:xfrm>
            <a:off x="3162300" y="3067686"/>
            <a:ext cx="896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$100.00</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4" name="Rectangle 53">
            <a:extLst>
              <a:ext uri="{FF2B5EF4-FFF2-40B4-BE49-F238E27FC236}">
                <a16:creationId xmlns:a16="http://schemas.microsoft.com/office/drawing/2014/main" id="{DA2F7D7D-F765-44F3-A450-06BA1FF35A08}"/>
              </a:ext>
            </a:extLst>
          </p:cNvPr>
          <p:cNvSpPr>
            <a:spLocks noChangeArrowheads="1"/>
          </p:cNvSpPr>
          <p:nvPr/>
        </p:nvSpPr>
        <p:spPr bwMode="auto">
          <a:xfrm>
            <a:off x="5348288" y="3067686"/>
            <a:ext cx="636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$2.00</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5" name="Rectangle 54">
            <a:extLst>
              <a:ext uri="{FF2B5EF4-FFF2-40B4-BE49-F238E27FC236}">
                <a16:creationId xmlns:a16="http://schemas.microsoft.com/office/drawing/2014/main" id="{F12A0242-3D01-4E7F-BBE1-8E1AF07E0A35}"/>
              </a:ext>
            </a:extLst>
          </p:cNvPr>
          <p:cNvSpPr>
            <a:spLocks noChangeArrowheads="1"/>
          </p:cNvSpPr>
          <p:nvPr/>
        </p:nvSpPr>
        <p:spPr bwMode="auto">
          <a:xfrm>
            <a:off x="8042275" y="3067686"/>
            <a:ext cx="875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$102.00</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6" name="Rectangle 55">
            <a:extLst>
              <a:ext uri="{FF2B5EF4-FFF2-40B4-BE49-F238E27FC236}">
                <a16:creationId xmlns:a16="http://schemas.microsoft.com/office/drawing/2014/main" id="{57C6881C-BFBB-4F34-92A5-E79F91F58704}"/>
              </a:ext>
            </a:extLst>
          </p:cNvPr>
          <p:cNvSpPr>
            <a:spLocks noChangeArrowheads="1"/>
          </p:cNvSpPr>
          <p:nvPr/>
        </p:nvSpPr>
        <p:spPr bwMode="auto">
          <a:xfrm>
            <a:off x="2417763" y="3732848"/>
            <a:ext cx="1394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Montserrat Medium" panose="00000600000000000000" pitchFamily="50" charset="0"/>
              </a:rPr>
              <a:t>2</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7" name="Rectangle 56">
            <a:extLst>
              <a:ext uri="{FF2B5EF4-FFF2-40B4-BE49-F238E27FC236}">
                <a16:creationId xmlns:a16="http://schemas.microsoft.com/office/drawing/2014/main" id="{E220DDAC-7252-490E-958E-EB572E518681}"/>
              </a:ext>
            </a:extLst>
          </p:cNvPr>
          <p:cNvSpPr>
            <a:spLocks noChangeArrowheads="1"/>
          </p:cNvSpPr>
          <p:nvPr/>
        </p:nvSpPr>
        <p:spPr bwMode="auto">
          <a:xfrm>
            <a:off x="3162300" y="3732848"/>
            <a:ext cx="875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$102.00</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8" name="Rectangle 57">
            <a:extLst>
              <a:ext uri="{FF2B5EF4-FFF2-40B4-BE49-F238E27FC236}">
                <a16:creationId xmlns:a16="http://schemas.microsoft.com/office/drawing/2014/main" id="{B75AEC47-96FB-4E0C-ADF5-8073ECF65CEC}"/>
              </a:ext>
            </a:extLst>
          </p:cNvPr>
          <p:cNvSpPr>
            <a:spLocks noChangeArrowheads="1"/>
          </p:cNvSpPr>
          <p:nvPr/>
        </p:nvSpPr>
        <p:spPr bwMode="auto">
          <a:xfrm>
            <a:off x="5348288" y="3732848"/>
            <a:ext cx="63639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$2.04</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59" name="Rectangle 58">
            <a:extLst>
              <a:ext uri="{FF2B5EF4-FFF2-40B4-BE49-F238E27FC236}">
                <a16:creationId xmlns:a16="http://schemas.microsoft.com/office/drawing/2014/main" id="{E8150DC7-2703-417A-8380-1DF08F6A5BB4}"/>
              </a:ext>
            </a:extLst>
          </p:cNvPr>
          <p:cNvSpPr>
            <a:spLocks noChangeArrowheads="1"/>
          </p:cNvSpPr>
          <p:nvPr/>
        </p:nvSpPr>
        <p:spPr bwMode="auto">
          <a:xfrm>
            <a:off x="8042275" y="3732848"/>
            <a:ext cx="896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$104.04</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60" name="Rectangle 59">
            <a:extLst>
              <a:ext uri="{FF2B5EF4-FFF2-40B4-BE49-F238E27FC236}">
                <a16:creationId xmlns:a16="http://schemas.microsoft.com/office/drawing/2014/main" id="{5E3E809D-8FFC-4315-9877-1803F260AFB9}"/>
              </a:ext>
            </a:extLst>
          </p:cNvPr>
          <p:cNvSpPr>
            <a:spLocks noChangeArrowheads="1"/>
          </p:cNvSpPr>
          <p:nvPr/>
        </p:nvSpPr>
        <p:spPr bwMode="auto">
          <a:xfrm>
            <a:off x="2417763" y="4394836"/>
            <a:ext cx="1378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Montserrat Medium" panose="00000600000000000000" pitchFamily="50" charset="0"/>
              </a:rPr>
              <a:t>3</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61" name="Rectangle 60">
            <a:extLst>
              <a:ext uri="{FF2B5EF4-FFF2-40B4-BE49-F238E27FC236}">
                <a16:creationId xmlns:a16="http://schemas.microsoft.com/office/drawing/2014/main" id="{E8DF9537-3C9B-4C12-831A-69D5462A15BE}"/>
              </a:ext>
            </a:extLst>
          </p:cNvPr>
          <p:cNvSpPr>
            <a:spLocks noChangeArrowheads="1"/>
          </p:cNvSpPr>
          <p:nvPr/>
        </p:nvSpPr>
        <p:spPr bwMode="auto">
          <a:xfrm>
            <a:off x="3162300" y="4394836"/>
            <a:ext cx="89607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000000"/>
                </a:solidFill>
                <a:effectLst/>
                <a:latin typeface="Montserrat Medium" panose="00000600000000000000" pitchFamily="50" charset="0"/>
              </a:rPr>
              <a:t>$104.04</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62" name="Rectangle 61">
            <a:extLst>
              <a:ext uri="{FF2B5EF4-FFF2-40B4-BE49-F238E27FC236}">
                <a16:creationId xmlns:a16="http://schemas.microsoft.com/office/drawing/2014/main" id="{D9BFE85D-6391-445E-B679-3D19A3D33458}"/>
              </a:ext>
            </a:extLst>
          </p:cNvPr>
          <p:cNvSpPr>
            <a:spLocks noChangeArrowheads="1"/>
          </p:cNvSpPr>
          <p:nvPr/>
        </p:nvSpPr>
        <p:spPr bwMode="auto">
          <a:xfrm>
            <a:off x="5348288" y="4394836"/>
            <a:ext cx="631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Montserrat Medium" panose="00000600000000000000" pitchFamily="50" charset="0"/>
              </a:rPr>
              <a:t>$2.08</a:t>
            </a:r>
            <a:endParaRPr kumimoji="0" lang="en-US" altLang="en-US" sz="1400" b="0" i="0" u="none" strike="noStrike" cap="none" normalizeH="0" baseline="0" dirty="0">
              <a:ln>
                <a:noFill/>
              </a:ln>
              <a:solidFill>
                <a:schemeClr val="tx1"/>
              </a:solidFill>
              <a:effectLst/>
              <a:latin typeface="Montserrat Medium" panose="00000600000000000000" pitchFamily="50" charset="0"/>
            </a:endParaRPr>
          </a:p>
        </p:txBody>
      </p:sp>
      <p:sp>
        <p:nvSpPr>
          <p:cNvPr id="63" name="Rectangle 62">
            <a:extLst>
              <a:ext uri="{FF2B5EF4-FFF2-40B4-BE49-F238E27FC236}">
                <a16:creationId xmlns:a16="http://schemas.microsoft.com/office/drawing/2014/main" id="{E2CC53BB-84ED-43D9-85B1-26E2A4BA55D0}"/>
              </a:ext>
            </a:extLst>
          </p:cNvPr>
          <p:cNvSpPr>
            <a:spLocks noChangeArrowheads="1"/>
          </p:cNvSpPr>
          <p:nvPr/>
        </p:nvSpPr>
        <p:spPr bwMode="auto">
          <a:xfrm>
            <a:off x="8042275" y="4394836"/>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Montserrat Medium" panose="00000600000000000000" pitchFamily="50" charset="0"/>
              </a:rPr>
              <a:t>$106.12</a:t>
            </a:r>
            <a:endParaRPr kumimoji="0" lang="en-US" altLang="en-US" sz="1400" b="0" i="0" u="none" strike="noStrike" cap="none" normalizeH="0" baseline="0" dirty="0">
              <a:ln>
                <a:noFill/>
              </a:ln>
              <a:solidFill>
                <a:schemeClr val="tx1"/>
              </a:solidFill>
              <a:effectLst/>
              <a:latin typeface="Montserrat Medium" panose="00000600000000000000" pitchFamily="50" charset="0"/>
            </a:endParaRPr>
          </a:p>
        </p:txBody>
      </p:sp>
      <p:sp>
        <p:nvSpPr>
          <p:cNvPr id="64" name="Rectangle 63">
            <a:extLst>
              <a:ext uri="{FF2B5EF4-FFF2-40B4-BE49-F238E27FC236}">
                <a16:creationId xmlns:a16="http://schemas.microsoft.com/office/drawing/2014/main" id="{865B0D88-4BB4-4C42-9E48-28F19EC66B0D}"/>
              </a:ext>
            </a:extLst>
          </p:cNvPr>
          <p:cNvSpPr>
            <a:spLocks noChangeArrowheads="1"/>
          </p:cNvSpPr>
          <p:nvPr/>
        </p:nvSpPr>
        <p:spPr bwMode="auto">
          <a:xfrm>
            <a:off x="2417763" y="5061586"/>
            <a:ext cx="1603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a:ln>
                  <a:noFill/>
                </a:ln>
                <a:solidFill>
                  <a:srgbClr val="000000"/>
                </a:solidFill>
                <a:effectLst/>
                <a:latin typeface="Montserrat Medium" panose="00000600000000000000" pitchFamily="50" charset="0"/>
              </a:rPr>
              <a:t>4</a:t>
            </a:r>
            <a:endParaRPr kumimoji="0" lang="en-US" altLang="en-US" sz="1400" b="0" i="0" u="none" strike="noStrike" cap="none" normalizeH="0" baseline="0">
              <a:ln>
                <a:noFill/>
              </a:ln>
              <a:solidFill>
                <a:schemeClr val="tx1"/>
              </a:solidFill>
              <a:effectLst/>
              <a:latin typeface="Montserrat Medium" panose="00000600000000000000" pitchFamily="50" charset="0"/>
            </a:endParaRPr>
          </a:p>
        </p:txBody>
      </p:sp>
      <p:sp>
        <p:nvSpPr>
          <p:cNvPr id="65" name="Rectangle 64">
            <a:extLst>
              <a:ext uri="{FF2B5EF4-FFF2-40B4-BE49-F238E27FC236}">
                <a16:creationId xmlns:a16="http://schemas.microsoft.com/office/drawing/2014/main" id="{062E6740-58A5-49E8-B9AD-A4CC0B4BD518}"/>
              </a:ext>
            </a:extLst>
          </p:cNvPr>
          <p:cNvSpPr>
            <a:spLocks noChangeArrowheads="1"/>
          </p:cNvSpPr>
          <p:nvPr/>
        </p:nvSpPr>
        <p:spPr bwMode="auto">
          <a:xfrm>
            <a:off x="3162300" y="5061586"/>
            <a:ext cx="79508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Montserrat Medium" panose="00000600000000000000" pitchFamily="50" charset="0"/>
              </a:rPr>
              <a:t>$106.12</a:t>
            </a:r>
            <a:endParaRPr kumimoji="0" lang="en-US" altLang="en-US" sz="1400" b="0" i="0" u="none" strike="noStrike" cap="none" normalizeH="0" baseline="0" dirty="0">
              <a:ln>
                <a:noFill/>
              </a:ln>
              <a:solidFill>
                <a:schemeClr val="tx1"/>
              </a:solidFill>
              <a:effectLst/>
              <a:latin typeface="Montserrat Medium" panose="00000600000000000000" pitchFamily="50" charset="0"/>
            </a:endParaRPr>
          </a:p>
        </p:txBody>
      </p:sp>
      <p:sp>
        <p:nvSpPr>
          <p:cNvPr id="66" name="Rectangle 65">
            <a:extLst>
              <a:ext uri="{FF2B5EF4-FFF2-40B4-BE49-F238E27FC236}">
                <a16:creationId xmlns:a16="http://schemas.microsoft.com/office/drawing/2014/main" id="{025F043C-8EA3-4D30-B5B0-25772E5DAC17}"/>
              </a:ext>
            </a:extLst>
          </p:cNvPr>
          <p:cNvSpPr>
            <a:spLocks noChangeArrowheads="1"/>
          </p:cNvSpPr>
          <p:nvPr/>
        </p:nvSpPr>
        <p:spPr bwMode="auto">
          <a:xfrm>
            <a:off x="5348288" y="5061586"/>
            <a:ext cx="5466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Montserrat Medium" panose="00000600000000000000" pitchFamily="50" charset="0"/>
              </a:rPr>
              <a:t>$2.12</a:t>
            </a:r>
            <a:endParaRPr kumimoji="0" lang="en-US" altLang="en-US" sz="1400" b="0" i="0" u="none" strike="noStrike" cap="none" normalizeH="0" baseline="0" dirty="0">
              <a:ln>
                <a:noFill/>
              </a:ln>
              <a:solidFill>
                <a:schemeClr val="tx1"/>
              </a:solidFill>
              <a:effectLst/>
              <a:latin typeface="Montserrat Medium" panose="00000600000000000000" pitchFamily="50" charset="0"/>
            </a:endParaRPr>
          </a:p>
        </p:txBody>
      </p:sp>
      <p:sp>
        <p:nvSpPr>
          <p:cNvPr id="67" name="Rectangle 66">
            <a:extLst>
              <a:ext uri="{FF2B5EF4-FFF2-40B4-BE49-F238E27FC236}">
                <a16:creationId xmlns:a16="http://schemas.microsoft.com/office/drawing/2014/main" id="{769900BB-F329-4F9D-8BED-E654590F32B6}"/>
              </a:ext>
            </a:extLst>
          </p:cNvPr>
          <p:cNvSpPr>
            <a:spLocks noChangeArrowheads="1"/>
          </p:cNvSpPr>
          <p:nvPr/>
        </p:nvSpPr>
        <p:spPr bwMode="auto">
          <a:xfrm>
            <a:off x="8042275" y="5061586"/>
            <a:ext cx="8704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a:ln>
                  <a:noFill/>
                </a:ln>
                <a:solidFill>
                  <a:srgbClr val="000000"/>
                </a:solidFill>
                <a:effectLst/>
                <a:latin typeface="Montserrat Medium" panose="00000600000000000000" pitchFamily="50" charset="0"/>
              </a:rPr>
              <a:t>$108.24</a:t>
            </a:r>
            <a:endParaRPr kumimoji="0" lang="en-US" altLang="en-US" sz="1400" b="0" i="0" u="none" strike="noStrike" cap="none" normalizeH="0" baseline="0" dirty="0">
              <a:ln>
                <a:noFill/>
              </a:ln>
              <a:solidFill>
                <a:schemeClr val="tx1"/>
              </a:solidFill>
              <a:effectLst/>
              <a:latin typeface="Montserrat Medium" panose="00000600000000000000" pitchFamily="50" charset="0"/>
            </a:endParaRPr>
          </a:p>
        </p:txBody>
      </p:sp>
    </p:spTree>
    <p:extLst>
      <p:ext uri="{BB962C8B-B14F-4D97-AF65-F5344CB8AC3E}">
        <p14:creationId xmlns:p14="http://schemas.microsoft.com/office/powerpoint/2010/main" val="3587327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C4B64-D5FF-4985-9507-38F6510A52A8}"/>
              </a:ext>
            </a:extLst>
          </p:cNvPr>
          <p:cNvSpPr>
            <a:spLocks noGrp="1"/>
          </p:cNvSpPr>
          <p:nvPr>
            <p:ph type="title"/>
          </p:nvPr>
        </p:nvSpPr>
        <p:spPr/>
        <p:txBody>
          <a:bodyPr/>
          <a:lstStyle/>
          <a:p>
            <a:r>
              <a:rPr lang="en-US" dirty="0"/>
              <a:t>Stocks</a:t>
            </a:r>
            <a:endParaRPr lang="en-CA" dirty="0"/>
          </a:p>
        </p:txBody>
      </p:sp>
      <p:sp>
        <p:nvSpPr>
          <p:cNvPr id="3" name="Text Placeholder 2">
            <a:extLst>
              <a:ext uri="{FF2B5EF4-FFF2-40B4-BE49-F238E27FC236}">
                <a16:creationId xmlns:a16="http://schemas.microsoft.com/office/drawing/2014/main" id="{D527390D-B494-4514-94F1-A6B3EC612CFE}"/>
              </a:ext>
            </a:extLst>
          </p:cNvPr>
          <p:cNvSpPr>
            <a:spLocks noGrp="1"/>
          </p:cNvSpPr>
          <p:nvPr>
            <p:ph type="body" sz="quarter" idx="12"/>
          </p:nvPr>
        </p:nvSpPr>
        <p:spPr/>
        <p:txBody>
          <a:bodyPr/>
          <a:lstStyle/>
          <a:p>
            <a:r>
              <a:rPr lang="en-US" dirty="0"/>
              <a:t>When you buy a stock, you </a:t>
            </a:r>
            <a:r>
              <a:rPr lang="en-US" u="sng" dirty="0"/>
              <a:t>buy a piece or “share” of a company and you become a part owner, or “shareholder”, of a company</a:t>
            </a:r>
            <a:r>
              <a:rPr lang="en-US" dirty="0"/>
              <a:t>.</a:t>
            </a:r>
          </a:p>
          <a:p>
            <a:endParaRPr lang="en-US" dirty="0"/>
          </a:p>
          <a:p>
            <a:r>
              <a:rPr lang="en-US" dirty="0"/>
              <a:t>The company sells stocks and uses your money to keep the company in operation.</a:t>
            </a:r>
          </a:p>
          <a:p>
            <a:endParaRPr lang="en-US" dirty="0"/>
          </a:p>
          <a:p>
            <a:r>
              <a:rPr lang="en-US" dirty="0"/>
              <a:t>Owning a share of a company may also                                                              entitle you to a portion of the company’s                                                                profits – called “</a:t>
            </a:r>
            <a:r>
              <a:rPr lang="en-US" u="sng" dirty="0"/>
              <a:t>dividends</a:t>
            </a:r>
            <a:r>
              <a:rPr lang="en-US" dirty="0"/>
              <a:t>”</a:t>
            </a:r>
            <a:r>
              <a:rPr lang="en-CA" dirty="0"/>
              <a:t>.</a:t>
            </a:r>
            <a:endParaRPr lang="en-US" dirty="0"/>
          </a:p>
        </p:txBody>
      </p:sp>
      <p:pic>
        <p:nvPicPr>
          <p:cNvPr id="4" name="Picture 2" descr="Stocks vs. Shares: What's the Difference? - TheStreet">
            <a:extLst>
              <a:ext uri="{FF2B5EF4-FFF2-40B4-BE49-F238E27FC236}">
                <a16:creationId xmlns:a16="http://schemas.microsoft.com/office/drawing/2014/main" id="{A2810597-6760-4565-8170-1B2D6B20AC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2901" y="3648987"/>
            <a:ext cx="3534587" cy="2354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1202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842B2-72DA-4E37-8DCA-A56C85D7D316}"/>
              </a:ext>
            </a:extLst>
          </p:cNvPr>
          <p:cNvSpPr>
            <a:spLocks noGrp="1"/>
          </p:cNvSpPr>
          <p:nvPr>
            <p:ph type="title"/>
          </p:nvPr>
        </p:nvSpPr>
        <p:spPr/>
        <p:txBody>
          <a:bodyPr/>
          <a:lstStyle/>
          <a:p>
            <a:r>
              <a:rPr lang="en-US" dirty="0"/>
              <a:t>Stocks</a:t>
            </a:r>
            <a:endParaRPr lang="en-CA" dirty="0"/>
          </a:p>
        </p:txBody>
      </p:sp>
      <p:sp>
        <p:nvSpPr>
          <p:cNvPr id="3" name="Text Placeholder 2">
            <a:extLst>
              <a:ext uri="{FF2B5EF4-FFF2-40B4-BE49-F238E27FC236}">
                <a16:creationId xmlns:a16="http://schemas.microsoft.com/office/drawing/2014/main" id="{57B387ED-7A31-40B4-B11B-0CD087618A68}"/>
              </a:ext>
            </a:extLst>
          </p:cNvPr>
          <p:cNvSpPr>
            <a:spLocks noGrp="1"/>
          </p:cNvSpPr>
          <p:nvPr>
            <p:ph type="body" sz="quarter" idx="12"/>
          </p:nvPr>
        </p:nvSpPr>
        <p:spPr/>
        <p:txBody>
          <a:bodyPr/>
          <a:lstStyle/>
          <a:p>
            <a:pPr marL="0" indent="0">
              <a:buNone/>
            </a:pPr>
            <a:r>
              <a:rPr lang="en-US" dirty="0"/>
              <a:t>Shares are bought and sold in an auction called the “</a:t>
            </a:r>
            <a:r>
              <a:rPr lang="en-US" u="sng" dirty="0"/>
              <a:t>stock exchange”</a:t>
            </a:r>
            <a:r>
              <a:rPr lang="en-US" dirty="0"/>
              <a:t>.</a:t>
            </a:r>
          </a:p>
          <a:p>
            <a:pPr marL="0" indent="0">
              <a:buNone/>
            </a:pPr>
            <a:endParaRPr lang="en-US" sz="1200" dirty="0"/>
          </a:p>
          <a:p>
            <a:r>
              <a:rPr lang="en-US" dirty="0"/>
              <a:t>If a company seems to be doing well, the price of a stock will go up because more people will want to buy the stock.</a:t>
            </a:r>
          </a:p>
          <a:p>
            <a:r>
              <a:rPr lang="en-US" dirty="0"/>
              <a:t>If the company is not doing well, the price will drop because fewer people will want to buy the stock.</a:t>
            </a:r>
          </a:p>
          <a:p>
            <a:endParaRPr lang="en-US" dirty="0"/>
          </a:p>
          <a:p>
            <a:endParaRPr lang="en-US" sz="800" dirty="0"/>
          </a:p>
          <a:p>
            <a:pPr marL="0" indent="0">
              <a:buNone/>
            </a:pPr>
            <a:r>
              <a:rPr lang="en-US" dirty="0"/>
              <a:t>Stock prices go up and down every day and do not have the promise of a pre-determined interest payment, so they’re riskier than saving accounts and bonds.</a:t>
            </a:r>
          </a:p>
          <a:p>
            <a:pPr marL="0" indent="0">
              <a:buNone/>
            </a:pPr>
            <a:endParaRPr lang="en-US" sz="1200" dirty="0"/>
          </a:p>
          <a:p>
            <a:r>
              <a:rPr lang="en-US" dirty="0"/>
              <a:t>However, you can also make more money with stocks if you </a:t>
            </a:r>
            <a:r>
              <a:rPr lang="en-US" u="sng" dirty="0"/>
              <a:t>pick them carefully</a:t>
            </a:r>
            <a:r>
              <a:rPr lang="en-US" dirty="0"/>
              <a:t>, and especially if you </a:t>
            </a:r>
            <a:r>
              <a:rPr lang="en-US" u="sng" dirty="0"/>
              <a:t>hold them for a long time.</a:t>
            </a:r>
          </a:p>
          <a:p>
            <a:endParaRPr lang="en-CA" dirty="0"/>
          </a:p>
        </p:txBody>
      </p:sp>
      <p:pic>
        <p:nvPicPr>
          <p:cNvPr id="4" name="Graphic 3" descr="Bar graph with upward trend">
            <a:extLst>
              <a:ext uri="{FF2B5EF4-FFF2-40B4-BE49-F238E27FC236}">
                <a16:creationId xmlns:a16="http://schemas.microsoft.com/office/drawing/2014/main" id="{175FD64C-F6BA-4942-A854-2D159057986C}"/>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39" y="2045879"/>
            <a:ext cx="622711" cy="622711"/>
          </a:xfrm>
          <a:prstGeom prst="rect">
            <a:avLst/>
          </a:prstGeom>
        </p:spPr>
      </p:pic>
      <p:pic>
        <p:nvPicPr>
          <p:cNvPr id="5" name="Graphic 4" descr="Bar graph with downward trend RTL">
            <a:extLst>
              <a:ext uri="{FF2B5EF4-FFF2-40B4-BE49-F238E27FC236}">
                <a16:creationId xmlns:a16="http://schemas.microsoft.com/office/drawing/2014/main" id="{B4FF3E87-AA64-4059-8498-184CF713EAF0}"/>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29039" y="2806289"/>
            <a:ext cx="622711" cy="622711"/>
          </a:xfrm>
          <a:prstGeom prst="rect">
            <a:avLst/>
          </a:prstGeom>
        </p:spPr>
      </p:pic>
    </p:spTree>
    <p:extLst>
      <p:ext uri="{BB962C8B-B14F-4D97-AF65-F5344CB8AC3E}">
        <p14:creationId xmlns:p14="http://schemas.microsoft.com/office/powerpoint/2010/main" val="207746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8FE36-E675-46C1-B377-FB30BF6F57EF}"/>
              </a:ext>
            </a:extLst>
          </p:cNvPr>
          <p:cNvSpPr>
            <a:spLocks noGrp="1"/>
          </p:cNvSpPr>
          <p:nvPr>
            <p:ph type="title"/>
          </p:nvPr>
        </p:nvSpPr>
        <p:spPr/>
        <p:txBody>
          <a:bodyPr/>
          <a:lstStyle/>
          <a:p>
            <a:r>
              <a:rPr lang="en-CA" dirty="0"/>
              <a:t>Investment Risk</a:t>
            </a:r>
          </a:p>
        </p:txBody>
      </p:sp>
      <p:sp>
        <p:nvSpPr>
          <p:cNvPr id="3" name="Text Placeholder 2">
            <a:extLst>
              <a:ext uri="{FF2B5EF4-FFF2-40B4-BE49-F238E27FC236}">
                <a16:creationId xmlns:a16="http://schemas.microsoft.com/office/drawing/2014/main" id="{108EEA81-E21D-43A8-B89D-CF37ECD587B9}"/>
              </a:ext>
            </a:extLst>
          </p:cNvPr>
          <p:cNvSpPr>
            <a:spLocks noGrp="1"/>
          </p:cNvSpPr>
          <p:nvPr>
            <p:ph type="body" sz="quarter" idx="12"/>
          </p:nvPr>
        </p:nvSpPr>
        <p:spPr>
          <a:xfrm>
            <a:off x="651750" y="1537253"/>
            <a:ext cx="8847850" cy="4751788"/>
          </a:xfrm>
        </p:spPr>
        <p:txBody>
          <a:bodyPr/>
          <a:lstStyle/>
          <a:p>
            <a:pPr marL="0" indent="0">
              <a:buNone/>
            </a:pPr>
            <a:r>
              <a:rPr lang="en-US" dirty="0"/>
              <a:t>Do all investments generate the same profit or return? ​</a:t>
            </a:r>
          </a:p>
          <a:p>
            <a:pPr marL="0" indent="0">
              <a:buNone/>
            </a:pPr>
            <a:endParaRPr lang="en-US" sz="1200" dirty="0"/>
          </a:p>
          <a:p>
            <a:r>
              <a:rPr lang="en-US" dirty="0"/>
              <a:t>No.</a:t>
            </a:r>
          </a:p>
          <a:p>
            <a:endParaRPr lang="en-US" dirty="0"/>
          </a:p>
          <a:p>
            <a:endParaRPr lang="en-US" sz="1600" dirty="0"/>
          </a:p>
          <a:p>
            <a:pPr marL="0" indent="0">
              <a:buNone/>
            </a:pPr>
            <a:r>
              <a:rPr lang="en-US" dirty="0"/>
              <a:t>“Return” on an investment is the reward or profit for the risk undertaken.</a:t>
            </a:r>
          </a:p>
          <a:p>
            <a:pPr marL="0" indent="0">
              <a:buNone/>
            </a:pPr>
            <a:endParaRPr lang="en-US" sz="1200" dirty="0"/>
          </a:p>
          <a:p>
            <a:r>
              <a:rPr lang="en-US" dirty="0"/>
              <a:t>You should require a higher return to purchase an investment with higher risk (i.e. stocks).</a:t>
            </a:r>
          </a:p>
          <a:p>
            <a:r>
              <a:rPr lang="en-US" dirty="0"/>
              <a:t>Lower risk investments give you a lesser expected return (i.e. savings account or bonds).</a:t>
            </a:r>
          </a:p>
          <a:p>
            <a:endParaRPr lang="en-CA" dirty="0"/>
          </a:p>
        </p:txBody>
      </p:sp>
      <p:pic>
        <p:nvPicPr>
          <p:cNvPr id="4" name="Picture 2" descr="A Share market trader should know about how risk &amp; return trade-off">
            <a:extLst>
              <a:ext uri="{FF2B5EF4-FFF2-40B4-BE49-F238E27FC236}">
                <a16:creationId xmlns:a16="http://schemas.microsoft.com/office/drawing/2014/main" id="{245293AE-87C7-4219-A7A0-6768CC8E6C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786" r="18062"/>
          <a:stretch/>
        </p:blipFill>
        <p:spPr bwMode="auto">
          <a:xfrm>
            <a:off x="9133840" y="2734579"/>
            <a:ext cx="2661920" cy="2502036"/>
          </a:xfrm>
          <a:prstGeom prst="rect">
            <a:avLst/>
          </a:prstGeom>
          <a:noFill/>
          <a:extLst>
            <a:ext uri="{909E8E84-426E-40DD-AFC4-6F175D3DCCD1}">
              <a14:hiddenFill xmlns:a14="http://schemas.microsoft.com/office/drawing/2010/main">
                <a:solidFill>
                  <a:srgbClr val="FFFFFF"/>
                </a:solidFill>
              </a14:hiddenFill>
            </a:ext>
          </a:extLst>
        </p:spPr>
      </p:pic>
      <p:pic>
        <p:nvPicPr>
          <p:cNvPr id="5" name="Graphic 4" descr="Coins">
            <a:extLst>
              <a:ext uri="{FF2B5EF4-FFF2-40B4-BE49-F238E27FC236}">
                <a16:creationId xmlns:a16="http://schemas.microsoft.com/office/drawing/2014/main" id="{5A49FC8C-D54C-4662-A755-A89D4534837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4124" y="4742509"/>
            <a:ext cx="388550" cy="388550"/>
          </a:xfrm>
          <a:prstGeom prst="rect">
            <a:avLst/>
          </a:prstGeom>
        </p:spPr>
      </p:pic>
      <p:pic>
        <p:nvPicPr>
          <p:cNvPr id="6" name="Graphic 5" descr="Coins">
            <a:extLst>
              <a:ext uri="{FF2B5EF4-FFF2-40B4-BE49-F238E27FC236}">
                <a16:creationId xmlns:a16="http://schemas.microsoft.com/office/drawing/2014/main" id="{DFEBDBFC-53EA-4B85-966B-300B1EC4E71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48" y="4089038"/>
            <a:ext cx="388550" cy="388550"/>
          </a:xfrm>
          <a:prstGeom prst="rect">
            <a:avLst/>
          </a:prstGeom>
        </p:spPr>
      </p:pic>
      <p:pic>
        <p:nvPicPr>
          <p:cNvPr id="7" name="Graphic 6" descr="Coins">
            <a:extLst>
              <a:ext uri="{FF2B5EF4-FFF2-40B4-BE49-F238E27FC236}">
                <a16:creationId xmlns:a16="http://schemas.microsoft.com/office/drawing/2014/main" id="{D3E915A2-50FF-4AA1-B873-2DA5FED81B5C}"/>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8399" y="4089038"/>
            <a:ext cx="388550" cy="388550"/>
          </a:xfrm>
          <a:prstGeom prst="rect">
            <a:avLst/>
          </a:prstGeom>
        </p:spPr>
      </p:pic>
    </p:spTree>
    <p:extLst>
      <p:ext uri="{BB962C8B-B14F-4D97-AF65-F5344CB8AC3E}">
        <p14:creationId xmlns:p14="http://schemas.microsoft.com/office/powerpoint/2010/main" val="195077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D0886-06C3-450B-892F-63A51C0F0B6D}"/>
              </a:ext>
            </a:extLst>
          </p:cNvPr>
          <p:cNvSpPr>
            <a:spLocks noGrp="1"/>
          </p:cNvSpPr>
          <p:nvPr>
            <p:ph type="title"/>
          </p:nvPr>
        </p:nvSpPr>
        <p:spPr/>
        <p:txBody>
          <a:bodyPr/>
          <a:lstStyle/>
          <a:p>
            <a:r>
              <a:rPr lang="en-CA" dirty="0"/>
              <a:t>Investment Time Horizon</a:t>
            </a:r>
          </a:p>
        </p:txBody>
      </p:sp>
      <p:sp>
        <p:nvSpPr>
          <p:cNvPr id="3" name="Text Placeholder 2">
            <a:extLst>
              <a:ext uri="{FF2B5EF4-FFF2-40B4-BE49-F238E27FC236}">
                <a16:creationId xmlns:a16="http://schemas.microsoft.com/office/drawing/2014/main" id="{E4A6EA82-D5B0-4BB3-9353-30A84C9E7380}"/>
              </a:ext>
            </a:extLst>
          </p:cNvPr>
          <p:cNvSpPr>
            <a:spLocks noGrp="1"/>
          </p:cNvSpPr>
          <p:nvPr>
            <p:ph type="body" sz="quarter" idx="12"/>
          </p:nvPr>
        </p:nvSpPr>
        <p:spPr/>
        <p:txBody>
          <a:bodyPr/>
          <a:lstStyle/>
          <a:p>
            <a:pPr marL="0" indent="0">
              <a:buNone/>
            </a:pPr>
            <a:r>
              <a:rPr lang="en-US" dirty="0"/>
              <a:t>You can invest your money over different time periods or “</a:t>
            </a:r>
            <a:r>
              <a:rPr lang="en-US" u="sng" dirty="0"/>
              <a:t>time horizons</a:t>
            </a:r>
            <a:r>
              <a:rPr lang="en-US" dirty="0"/>
              <a:t>”.</a:t>
            </a:r>
          </a:p>
          <a:p>
            <a:pPr marL="0" indent="0">
              <a:buNone/>
            </a:pPr>
            <a:endParaRPr lang="en-US" sz="1200" dirty="0"/>
          </a:p>
          <a:p>
            <a:r>
              <a:rPr lang="en-US" dirty="0"/>
              <a:t>Short term (less than 3 years)</a:t>
            </a:r>
          </a:p>
          <a:p>
            <a:r>
              <a:rPr lang="en-US" dirty="0"/>
              <a:t>Medium term (3-5 years)</a:t>
            </a:r>
          </a:p>
          <a:p>
            <a:r>
              <a:rPr lang="en-US" dirty="0"/>
              <a:t>Long term (over 5 years)</a:t>
            </a:r>
          </a:p>
          <a:p>
            <a:endParaRPr lang="en-US" dirty="0"/>
          </a:p>
          <a:p>
            <a:endParaRPr lang="en-US" sz="1400" dirty="0"/>
          </a:p>
          <a:p>
            <a:pPr marL="0" indent="0">
              <a:buNone/>
            </a:pPr>
            <a:r>
              <a:rPr lang="en-US" dirty="0"/>
              <a:t>An investment time horizon is the amount of time you are willing to hold your investment before you sell it to make a profit.</a:t>
            </a:r>
          </a:p>
          <a:p>
            <a:pPr marL="0" indent="0">
              <a:buNone/>
            </a:pPr>
            <a:endParaRPr lang="en-US" sz="1200" dirty="0"/>
          </a:p>
          <a:p>
            <a:r>
              <a:rPr lang="en-US" b="1" dirty="0"/>
              <a:t>Typically, the younger you are the more time you have to invest and grow your money.</a:t>
            </a:r>
          </a:p>
          <a:p>
            <a:endParaRPr lang="en-CA" dirty="0"/>
          </a:p>
        </p:txBody>
      </p:sp>
    </p:spTree>
    <p:extLst>
      <p:ext uri="{BB962C8B-B14F-4D97-AF65-F5344CB8AC3E}">
        <p14:creationId xmlns:p14="http://schemas.microsoft.com/office/powerpoint/2010/main" val="970707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205C3-F1FD-4663-B474-1646F91B486B}"/>
              </a:ext>
            </a:extLst>
          </p:cNvPr>
          <p:cNvSpPr>
            <a:spLocks noGrp="1"/>
          </p:cNvSpPr>
          <p:nvPr>
            <p:ph type="title"/>
          </p:nvPr>
        </p:nvSpPr>
        <p:spPr/>
        <p:txBody>
          <a:bodyPr/>
          <a:lstStyle/>
          <a:p>
            <a:r>
              <a:rPr lang="en-CA" dirty="0"/>
              <a:t>Which Investment is Best?</a:t>
            </a:r>
          </a:p>
        </p:txBody>
      </p:sp>
      <p:sp>
        <p:nvSpPr>
          <p:cNvPr id="3" name="Text Placeholder 2">
            <a:extLst>
              <a:ext uri="{FF2B5EF4-FFF2-40B4-BE49-F238E27FC236}">
                <a16:creationId xmlns:a16="http://schemas.microsoft.com/office/drawing/2014/main" id="{D8F8E869-7833-4198-8937-63DEA10F36C0}"/>
              </a:ext>
            </a:extLst>
          </p:cNvPr>
          <p:cNvSpPr>
            <a:spLocks noGrp="1"/>
          </p:cNvSpPr>
          <p:nvPr>
            <p:ph type="body" sz="quarter" idx="12"/>
          </p:nvPr>
        </p:nvSpPr>
        <p:spPr>
          <a:xfrm>
            <a:off x="651750" y="1537253"/>
            <a:ext cx="7577850" cy="4751788"/>
          </a:xfrm>
        </p:spPr>
        <p:txBody>
          <a:bodyPr/>
          <a:lstStyle/>
          <a:p>
            <a:pPr marL="0" indent="0">
              <a:buNone/>
            </a:pPr>
            <a:r>
              <a:rPr lang="en-US" dirty="0"/>
              <a:t>Tara wants to attend a gaming convention that will be hosted in her city in six months. Tara works part-time at a restaurant and has managed to save $250. The cost of the ticket is $300. Her parents won’t help her pay for her ticket, but she thinks that with her part-time job she can save the extra $50 needed to buy the ticket in six months. In the meantime, she is looking to put her money into an investment that guarantees she will not lose any of the money she invests.</a:t>
            </a:r>
          </a:p>
          <a:p>
            <a:endParaRPr lang="en-CA" dirty="0"/>
          </a:p>
        </p:txBody>
      </p:sp>
      <p:sp>
        <p:nvSpPr>
          <p:cNvPr id="4" name="TextBox 3">
            <a:extLst>
              <a:ext uri="{FF2B5EF4-FFF2-40B4-BE49-F238E27FC236}">
                <a16:creationId xmlns:a16="http://schemas.microsoft.com/office/drawing/2014/main" id="{77E2240A-4DE5-47D7-99E5-B46FA8D24C99}"/>
              </a:ext>
            </a:extLst>
          </p:cNvPr>
          <p:cNvSpPr txBox="1"/>
          <p:nvPr/>
        </p:nvSpPr>
        <p:spPr>
          <a:xfrm>
            <a:off x="10134108" y="1875921"/>
            <a:ext cx="1794366" cy="215444"/>
          </a:xfrm>
          <a:prstGeom prst="rect">
            <a:avLst/>
          </a:prstGeom>
          <a:noFill/>
        </p:spPr>
        <p:txBody>
          <a:bodyPr wrap="square" rtlCol="0">
            <a:spAutoFit/>
          </a:bodyPr>
          <a:lstStyle/>
          <a:p>
            <a:pPr algn="ctr"/>
            <a:r>
              <a:rPr lang="en-US" sz="800" b="1" dirty="0">
                <a:solidFill>
                  <a:schemeClr val="bg1"/>
                </a:solidFill>
                <a:latin typeface="Montserrat ExtraBold" panose="00000900000000000000"/>
              </a:rPr>
              <a:t>Possible Retirement Years</a:t>
            </a:r>
          </a:p>
        </p:txBody>
      </p:sp>
      <p:sp>
        <p:nvSpPr>
          <p:cNvPr id="5" name="Rectangle 4">
            <a:extLst>
              <a:ext uri="{FF2B5EF4-FFF2-40B4-BE49-F238E27FC236}">
                <a16:creationId xmlns:a16="http://schemas.microsoft.com/office/drawing/2014/main" id="{8FEF8D36-2E6F-48D8-A4A6-273EF3CBA1F4}"/>
              </a:ext>
            </a:extLst>
          </p:cNvPr>
          <p:cNvSpPr/>
          <p:nvPr/>
        </p:nvSpPr>
        <p:spPr>
          <a:xfrm>
            <a:off x="9007824" y="3130782"/>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F31CF941-C045-4D81-8132-4D22911F8F51}"/>
              </a:ext>
            </a:extLst>
          </p:cNvPr>
          <p:cNvSpPr txBox="1"/>
          <p:nvPr/>
        </p:nvSpPr>
        <p:spPr>
          <a:xfrm>
            <a:off x="10018477" y="3278906"/>
            <a:ext cx="1716505" cy="400110"/>
          </a:xfrm>
          <a:prstGeom prst="rect">
            <a:avLst/>
          </a:prstGeom>
          <a:noFill/>
        </p:spPr>
        <p:txBody>
          <a:bodyPr wrap="square" rtlCol="0">
            <a:spAutoFit/>
          </a:bodyPr>
          <a:lstStyle/>
          <a:p>
            <a:r>
              <a:rPr lang="en-CA" sz="2000" dirty="0">
                <a:latin typeface="Montserrat Medium" panose="00000600000000000000" pitchFamily="50" charset="0"/>
              </a:rPr>
              <a:t>BONDS</a:t>
            </a:r>
          </a:p>
        </p:txBody>
      </p:sp>
      <p:sp>
        <p:nvSpPr>
          <p:cNvPr id="7" name="TextBox 6">
            <a:extLst>
              <a:ext uri="{FF2B5EF4-FFF2-40B4-BE49-F238E27FC236}">
                <a16:creationId xmlns:a16="http://schemas.microsoft.com/office/drawing/2014/main" id="{C5308F59-1540-4410-83BA-96721C0B6A53}"/>
              </a:ext>
            </a:extLst>
          </p:cNvPr>
          <p:cNvSpPr txBox="1"/>
          <p:nvPr/>
        </p:nvSpPr>
        <p:spPr>
          <a:xfrm>
            <a:off x="10018477" y="4256062"/>
            <a:ext cx="1665371" cy="400110"/>
          </a:xfrm>
          <a:prstGeom prst="rect">
            <a:avLst/>
          </a:prstGeom>
          <a:noFill/>
        </p:spPr>
        <p:txBody>
          <a:bodyPr wrap="square" rtlCol="0">
            <a:spAutoFit/>
          </a:bodyPr>
          <a:lstStyle/>
          <a:p>
            <a:r>
              <a:rPr lang="en-CA" sz="2000" dirty="0">
                <a:latin typeface="Montserrat Medium" panose="00000600000000000000" pitchFamily="50" charset="0"/>
              </a:rPr>
              <a:t>STOCKS</a:t>
            </a:r>
          </a:p>
        </p:txBody>
      </p:sp>
      <p:sp>
        <p:nvSpPr>
          <p:cNvPr id="8" name="Rectangle 7">
            <a:extLst>
              <a:ext uri="{FF2B5EF4-FFF2-40B4-BE49-F238E27FC236}">
                <a16:creationId xmlns:a16="http://schemas.microsoft.com/office/drawing/2014/main" id="{1594C390-4DFA-4252-BA2E-5627DF7C9C2B}"/>
              </a:ext>
            </a:extLst>
          </p:cNvPr>
          <p:cNvSpPr/>
          <p:nvPr/>
        </p:nvSpPr>
        <p:spPr>
          <a:xfrm>
            <a:off x="9007824" y="2110633"/>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276DFA5A-1E76-40D4-B10F-4A0C42649BB3}"/>
              </a:ext>
            </a:extLst>
          </p:cNvPr>
          <p:cNvSpPr txBox="1"/>
          <p:nvPr/>
        </p:nvSpPr>
        <p:spPr>
          <a:xfrm>
            <a:off x="10018477" y="2007955"/>
            <a:ext cx="1837967" cy="707886"/>
          </a:xfrm>
          <a:prstGeom prst="rect">
            <a:avLst/>
          </a:prstGeom>
          <a:noFill/>
        </p:spPr>
        <p:txBody>
          <a:bodyPr wrap="square" rtlCol="0">
            <a:spAutoFit/>
          </a:bodyPr>
          <a:lstStyle/>
          <a:p>
            <a:r>
              <a:rPr lang="en-CA" sz="2000" dirty="0">
                <a:latin typeface="Montserrat Medium" panose="00000600000000000000" pitchFamily="50" charset="0"/>
              </a:rPr>
              <a:t>SAVINGS ACCOUNT</a:t>
            </a:r>
          </a:p>
        </p:txBody>
      </p:sp>
      <p:sp>
        <p:nvSpPr>
          <p:cNvPr id="10" name="Rectangle 9">
            <a:extLst>
              <a:ext uri="{FF2B5EF4-FFF2-40B4-BE49-F238E27FC236}">
                <a16:creationId xmlns:a16="http://schemas.microsoft.com/office/drawing/2014/main" id="{4A47305A-A405-473A-B240-33CC3F3B5776}"/>
              </a:ext>
            </a:extLst>
          </p:cNvPr>
          <p:cNvSpPr/>
          <p:nvPr/>
        </p:nvSpPr>
        <p:spPr>
          <a:xfrm>
            <a:off x="9007824" y="4150931"/>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9402778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673EA-2CE5-4D3D-BFD9-7DB4D5CDA724}"/>
              </a:ext>
            </a:extLst>
          </p:cNvPr>
          <p:cNvSpPr>
            <a:spLocks noGrp="1"/>
          </p:cNvSpPr>
          <p:nvPr>
            <p:ph type="title"/>
          </p:nvPr>
        </p:nvSpPr>
        <p:spPr/>
        <p:txBody>
          <a:bodyPr/>
          <a:lstStyle/>
          <a:p>
            <a:r>
              <a:rPr lang="en-CA" dirty="0"/>
              <a:t>Which Investment is Best?</a:t>
            </a:r>
          </a:p>
        </p:txBody>
      </p:sp>
      <p:sp>
        <p:nvSpPr>
          <p:cNvPr id="3" name="Text Placeholder 2">
            <a:extLst>
              <a:ext uri="{FF2B5EF4-FFF2-40B4-BE49-F238E27FC236}">
                <a16:creationId xmlns:a16="http://schemas.microsoft.com/office/drawing/2014/main" id="{7C9D2B0C-E14B-4036-BF63-8AE238385928}"/>
              </a:ext>
            </a:extLst>
          </p:cNvPr>
          <p:cNvSpPr>
            <a:spLocks noGrp="1"/>
          </p:cNvSpPr>
          <p:nvPr>
            <p:ph type="body" sz="quarter" idx="12"/>
          </p:nvPr>
        </p:nvSpPr>
        <p:spPr>
          <a:xfrm>
            <a:off x="651750" y="1537253"/>
            <a:ext cx="6815850" cy="4751788"/>
          </a:xfrm>
        </p:spPr>
        <p:txBody>
          <a:bodyPr/>
          <a:lstStyle/>
          <a:p>
            <a:pPr marL="0" indent="0">
              <a:buNone/>
            </a:pPr>
            <a:r>
              <a:rPr lang="en-US" dirty="0" err="1"/>
              <a:t>Jin</a:t>
            </a:r>
            <a:r>
              <a:rPr lang="en-US" dirty="0"/>
              <a:t> is in grade 6, but he wants to buy a car when he turns exactly 16 (in 4 years). He is afraid of risky investments and wants to invest his babysitting money in an investment where he will earn a steady interest rate. </a:t>
            </a:r>
          </a:p>
          <a:p>
            <a:endParaRPr lang="en-CA" dirty="0"/>
          </a:p>
        </p:txBody>
      </p:sp>
      <p:sp>
        <p:nvSpPr>
          <p:cNvPr id="4" name="TextBox 3">
            <a:extLst>
              <a:ext uri="{FF2B5EF4-FFF2-40B4-BE49-F238E27FC236}">
                <a16:creationId xmlns:a16="http://schemas.microsoft.com/office/drawing/2014/main" id="{4B0CDDF2-1048-4CEF-9B99-E1425FD51FF3}"/>
              </a:ext>
            </a:extLst>
          </p:cNvPr>
          <p:cNvSpPr txBox="1"/>
          <p:nvPr/>
        </p:nvSpPr>
        <p:spPr>
          <a:xfrm>
            <a:off x="9910588" y="1537253"/>
            <a:ext cx="1794366" cy="215444"/>
          </a:xfrm>
          <a:prstGeom prst="rect">
            <a:avLst/>
          </a:prstGeom>
          <a:noFill/>
        </p:spPr>
        <p:txBody>
          <a:bodyPr wrap="square" rtlCol="0">
            <a:spAutoFit/>
          </a:bodyPr>
          <a:lstStyle/>
          <a:p>
            <a:pPr algn="ctr"/>
            <a:r>
              <a:rPr lang="en-US" sz="800" b="1" dirty="0">
                <a:solidFill>
                  <a:schemeClr val="bg1"/>
                </a:solidFill>
                <a:latin typeface="Montserrat ExtraBold" panose="00000900000000000000"/>
              </a:rPr>
              <a:t>Possible Retirement Years</a:t>
            </a:r>
          </a:p>
        </p:txBody>
      </p:sp>
      <p:sp>
        <p:nvSpPr>
          <p:cNvPr id="5" name="Rectangle 4">
            <a:extLst>
              <a:ext uri="{FF2B5EF4-FFF2-40B4-BE49-F238E27FC236}">
                <a16:creationId xmlns:a16="http://schemas.microsoft.com/office/drawing/2014/main" id="{21F4B740-80D4-4D49-8D4C-9FBB35C61D0C}"/>
              </a:ext>
            </a:extLst>
          </p:cNvPr>
          <p:cNvSpPr/>
          <p:nvPr/>
        </p:nvSpPr>
        <p:spPr>
          <a:xfrm>
            <a:off x="8784304" y="2792114"/>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20C66CF-FB94-496F-9D67-B7F4F826BB8C}"/>
              </a:ext>
            </a:extLst>
          </p:cNvPr>
          <p:cNvSpPr txBox="1"/>
          <p:nvPr/>
        </p:nvSpPr>
        <p:spPr>
          <a:xfrm>
            <a:off x="9794957" y="2940238"/>
            <a:ext cx="1716505" cy="400110"/>
          </a:xfrm>
          <a:prstGeom prst="rect">
            <a:avLst/>
          </a:prstGeom>
          <a:noFill/>
        </p:spPr>
        <p:txBody>
          <a:bodyPr wrap="square" rtlCol="0">
            <a:spAutoFit/>
          </a:bodyPr>
          <a:lstStyle/>
          <a:p>
            <a:r>
              <a:rPr lang="en-CA" sz="2000" dirty="0">
                <a:latin typeface="Montserrat Medium" panose="00000600000000000000" pitchFamily="50" charset="0"/>
              </a:rPr>
              <a:t>BONDS</a:t>
            </a:r>
          </a:p>
        </p:txBody>
      </p:sp>
      <p:sp>
        <p:nvSpPr>
          <p:cNvPr id="7" name="TextBox 6">
            <a:extLst>
              <a:ext uri="{FF2B5EF4-FFF2-40B4-BE49-F238E27FC236}">
                <a16:creationId xmlns:a16="http://schemas.microsoft.com/office/drawing/2014/main" id="{F41782E1-7A5B-4969-ADBB-3B1C74F6980E}"/>
              </a:ext>
            </a:extLst>
          </p:cNvPr>
          <p:cNvSpPr txBox="1"/>
          <p:nvPr/>
        </p:nvSpPr>
        <p:spPr>
          <a:xfrm>
            <a:off x="9794957" y="3917394"/>
            <a:ext cx="1665371" cy="400110"/>
          </a:xfrm>
          <a:prstGeom prst="rect">
            <a:avLst/>
          </a:prstGeom>
          <a:noFill/>
        </p:spPr>
        <p:txBody>
          <a:bodyPr wrap="square" rtlCol="0">
            <a:spAutoFit/>
          </a:bodyPr>
          <a:lstStyle/>
          <a:p>
            <a:r>
              <a:rPr lang="en-CA" sz="2000" dirty="0">
                <a:latin typeface="Montserrat Medium" panose="00000600000000000000" pitchFamily="50" charset="0"/>
              </a:rPr>
              <a:t>STOCKS</a:t>
            </a:r>
          </a:p>
        </p:txBody>
      </p:sp>
      <p:sp>
        <p:nvSpPr>
          <p:cNvPr id="8" name="Rectangle 7">
            <a:extLst>
              <a:ext uri="{FF2B5EF4-FFF2-40B4-BE49-F238E27FC236}">
                <a16:creationId xmlns:a16="http://schemas.microsoft.com/office/drawing/2014/main" id="{54D445BB-840D-45E1-B9AF-4CF79F0987D4}"/>
              </a:ext>
            </a:extLst>
          </p:cNvPr>
          <p:cNvSpPr/>
          <p:nvPr/>
        </p:nvSpPr>
        <p:spPr>
          <a:xfrm>
            <a:off x="8784304" y="1771965"/>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FBA5FBAF-547B-478C-BA74-0722A349F523}"/>
              </a:ext>
            </a:extLst>
          </p:cNvPr>
          <p:cNvSpPr txBox="1"/>
          <p:nvPr/>
        </p:nvSpPr>
        <p:spPr>
          <a:xfrm>
            <a:off x="9794957" y="1669287"/>
            <a:ext cx="1837967" cy="707886"/>
          </a:xfrm>
          <a:prstGeom prst="rect">
            <a:avLst/>
          </a:prstGeom>
          <a:noFill/>
        </p:spPr>
        <p:txBody>
          <a:bodyPr wrap="square" rtlCol="0">
            <a:spAutoFit/>
          </a:bodyPr>
          <a:lstStyle/>
          <a:p>
            <a:r>
              <a:rPr lang="en-CA" sz="2000" dirty="0">
                <a:latin typeface="Montserrat Medium" panose="00000600000000000000" pitchFamily="50" charset="0"/>
              </a:rPr>
              <a:t>SAVINGS ACCOUNT</a:t>
            </a:r>
          </a:p>
        </p:txBody>
      </p:sp>
      <p:sp>
        <p:nvSpPr>
          <p:cNvPr id="10" name="Rectangle 9">
            <a:extLst>
              <a:ext uri="{FF2B5EF4-FFF2-40B4-BE49-F238E27FC236}">
                <a16:creationId xmlns:a16="http://schemas.microsoft.com/office/drawing/2014/main" id="{3A0FAD99-F589-4D0B-9280-D74629C9A458}"/>
              </a:ext>
            </a:extLst>
          </p:cNvPr>
          <p:cNvSpPr/>
          <p:nvPr/>
        </p:nvSpPr>
        <p:spPr>
          <a:xfrm>
            <a:off x="8784304" y="3812263"/>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51947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A292E-60FE-432E-AB35-C5D422344BB4}"/>
              </a:ext>
            </a:extLst>
          </p:cNvPr>
          <p:cNvSpPr>
            <a:spLocks noGrp="1"/>
          </p:cNvSpPr>
          <p:nvPr>
            <p:ph type="title"/>
          </p:nvPr>
        </p:nvSpPr>
        <p:spPr/>
        <p:txBody>
          <a:bodyPr/>
          <a:lstStyle/>
          <a:p>
            <a:r>
              <a:rPr lang="en-CA" dirty="0"/>
              <a:t>Which Investment is Best?</a:t>
            </a:r>
          </a:p>
        </p:txBody>
      </p:sp>
      <p:sp>
        <p:nvSpPr>
          <p:cNvPr id="3" name="Text Placeholder 2">
            <a:extLst>
              <a:ext uri="{FF2B5EF4-FFF2-40B4-BE49-F238E27FC236}">
                <a16:creationId xmlns:a16="http://schemas.microsoft.com/office/drawing/2014/main" id="{AC79F95C-C1CE-4FB3-9AF9-7D791A69417D}"/>
              </a:ext>
            </a:extLst>
          </p:cNvPr>
          <p:cNvSpPr>
            <a:spLocks noGrp="1"/>
          </p:cNvSpPr>
          <p:nvPr>
            <p:ph type="body" sz="quarter" idx="12"/>
          </p:nvPr>
        </p:nvSpPr>
        <p:spPr>
          <a:xfrm>
            <a:off x="651750" y="1537253"/>
            <a:ext cx="6572010" cy="4751788"/>
          </a:xfrm>
        </p:spPr>
        <p:txBody>
          <a:bodyPr/>
          <a:lstStyle/>
          <a:p>
            <a:pPr marL="0" indent="0">
              <a:buNone/>
            </a:pPr>
            <a:r>
              <a:rPr lang="en-US" dirty="0"/>
              <a:t>TJ is only in grade 7, but he is already planning for university. He recently took a class that taught him the importance of starting to invest early. To help him reach his goals, TJ's grandparents gave him $200 which he wants to invest. He doesn't plan on touching his money for at least 5 years. </a:t>
            </a:r>
          </a:p>
          <a:p>
            <a:endParaRPr lang="en-CA" dirty="0"/>
          </a:p>
        </p:txBody>
      </p:sp>
      <p:sp>
        <p:nvSpPr>
          <p:cNvPr id="4" name="TextBox 3">
            <a:extLst>
              <a:ext uri="{FF2B5EF4-FFF2-40B4-BE49-F238E27FC236}">
                <a16:creationId xmlns:a16="http://schemas.microsoft.com/office/drawing/2014/main" id="{A2609374-E8ED-43F1-8347-5413DD717B18}"/>
              </a:ext>
            </a:extLst>
          </p:cNvPr>
          <p:cNvSpPr txBox="1"/>
          <p:nvPr/>
        </p:nvSpPr>
        <p:spPr>
          <a:xfrm>
            <a:off x="9910588" y="1537253"/>
            <a:ext cx="1794366" cy="215444"/>
          </a:xfrm>
          <a:prstGeom prst="rect">
            <a:avLst/>
          </a:prstGeom>
          <a:noFill/>
        </p:spPr>
        <p:txBody>
          <a:bodyPr wrap="square" rtlCol="0">
            <a:spAutoFit/>
          </a:bodyPr>
          <a:lstStyle/>
          <a:p>
            <a:pPr algn="ctr"/>
            <a:r>
              <a:rPr lang="en-US" sz="800" b="1" dirty="0">
                <a:solidFill>
                  <a:schemeClr val="bg1"/>
                </a:solidFill>
                <a:latin typeface="Montserrat ExtraBold" panose="00000900000000000000"/>
              </a:rPr>
              <a:t>Possible Retirement Years</a:t>
            </a:r>
          </a:p>
        </p:txBody>
      </p:sp>
      <p:sp>
        <p:nvSpPr>
          <p:cNvPr id="5" name="Rectangle 4">
            <a:extLst>
              <a:ext uri="{FF2B5EF4-FFF2-40B4-BE49-F238E27FC236}">
                <a16:creationId xmlns:a16="http://schemas.microsoft.com/office/drawing/2014/main" id="{15CFE1E1-B38A-4841-9BD7-B2D3C8A1C2FF}"/>
              </a:ext>
            </a:extLst>
          </p:cNvPr>
          <p:cNvSpPr/>
          <p:nvPr/>
        </p:nvSpPr>
        <p:spPr>
          <a:xfrm>
            <a:off x="8784304" y="2792114"/>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3633A771-F968-4409-ADA3-64F70B3D9F60}"/>
              </a:ext>
            </a:extLst>
          </p:cNvPr>
          <p:cNvSpPr txBox="1"/>
          <p:nvPr/>
        </p:nvSpPr>
        <p:spPr>
          <a:xfrm>
            <a:off x="9794957" y="2940238"/>
            <a:ext cx="1716505" cy="400110"/>
          </a:xfrm>
          <a:prstGeom prst="rect">
            <a:avLst/>
          </a:prstGeom>
          <a:noFill/>
        </p:spPr>
        <p:txBody>
          <a:bodyPr wrap="square" rtlCol="0">
            <a:spAutoFit/>
          </a:bodyPr>
          <a:lstStyle/>
          <a:p>
            <a:r>
              <a:rPr lang="en-CA" sz="2000" dirty="0">
                <a:latin typeface="Montserrat Medium" panose="00000600000000000000" pitchFamily="50" charset="0"/>
              </a:rPr>
              <a:t>BONDS</a:t>
            </a:r>
          </a:p>
        </p:txBody>
      </p:sp>
      <p:sp>
        <p:nvSpPr>
          <p:cNvPr id="7" name="TextBox 6">
            <a:extLst>
              <a:ext uri="{FF2B5EF4-FFF2-40B4-BE49-F238E27FC236}">
                <a16:creationId xmlns:a16="http://schemas.microsoft.com/office/drawing/2014/main" id="{C6BF0631-FF7C-4139-B9D4-265E916095C0}"/>
              </a:ext>
            </a:extLst>
          </p:cNvPr>
          <p:cNvSpPr txBox="1"/>
          <p:nvPr/>
        </p:nvSpPr>
        <p:spPr>
          <a:xfrm>
            <a:off x="9794957" y="3917394"/>
            <a:ext cx="1665371" cy="400110"/>
          </a:xfrm>
          <a:prstGeom prst="rect">
            <a:avLst/>
          </a:prstGeom>
          <a:noFill/>
        </p:spPr>
        <p:txBody>
          <a:bodyPr wrap="square" rtlCol="0">
            <a:spAutoFit/>
          </a:bodyPr>
          <a:lstStyle/>
          <a:p>
            <a:r>
              <a:rPr lang="en-CA" sz="2000" dirty="0">
                <a:latin typeface="Montserrat Medium" panose="00000600000000000000" pitchFamily="50" charset="0"/>
              </a:rPr>
              <a:t>STOCKS</a:t>
            </a:r>
          </a:p>
        </p:txBody>
      </p:sp>
      <p:sp>
        <p:nvSpPr>
          <p:cNvPr id="8" name="Rectangle 7">
            <a:extLst>
              <a:ext uri="{FF2B5EF4-FFF2-40B4-BE49-F238E27FC236}">
                <a16:creationId xmlns:a16="http://schemas.microsoft.com/office/drawing/2014/main" id="{0FD17CC0-0E74-4719-99C5-546498BEDC9F}"/>
              </a:ext>
            </a:extLst>
          </p:cNvPr>
          <p:cNvSpPr/>
          <p:nvPr/>
        </p:nvSpPr>
        <p:spPr>
          <a:xfrm>
            <a:off x="8784304" y="1771965"/>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TextBox 8">
            <a:extLst>
              <a:ext uri="{FF2B5EF4-FFF2-40B4-BE49-F238E27FC236}">
                <a16:creationId xmlns:a16="http://schemas.microsoft.com/office/drawing/2014/main" id="{4E677CCF-C0B6-44AD-9EA6-8437052D377D}"/>
              </a:ext>
            </a:extLst>
          </p:cNvPr>
          <p:cNvSpPr txBox="1"/>
          <p:nvPr/>
        </p:nvSpPr>
        <p:spPr>
          <a:xfrm>
            <a:off x="9794957" y="1669287"/>
            <a:ext cx="1837967" cy="707886"/>
          </a:xfrm>
          <a:prstGeom prst="rect">
            <a:avLst/>
          </a:prstGeom>
          <a:noFill/>
        </p:spPr>
        <p:txBody>
          <a:bodyPr wrap="square" rtlCol="0">
            <a:spAutoFit/>
          </a:bodyPr>
          <a:lstStyle/>
          <a:p>
            <a:r>
              <a:rPr lang="en-CA" sz="2000" dirty="0">
                <a:latin typeface="Montserrat Medium" panose="00000600000000000000" pitchFamily="50" charset="0"/>
              </a:rPr>
              <a:t>SAVINGS ACCOUNT</a:t>
            </a:r>
          </a:p>
        </p:txBody>
      </p:sp>
      <p:sp>
        <p:nvSpPr>
          <p:cNvPr id="10" name="Rectangle 9">
            <a:extLst>
              <a:ext uri="{FF2B5EF4-FFF2-40B4-BE49-F238E27FC236}">
                <a16:creationId xmlns:a16="http://schemas.microsoft.com/office/drawing/2014/main" id="{121037D7-9F9C-409E-9BD0-0088F98C0AC4}"/>
              </a:ext>
            </a:extLst>
          </p:cNvPr>
          <p:cNvSpPr/>
          <p:nvPr/>
        </p:nvSpPr>
        <p:spPr>
          <a:xfrm>
            <a:off x="8784304" y="3812263"/>
            <a:ext cx="689810" cy="6256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3103460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5C62F-33DC-4B6F-AEC2-CE44E1E93BA0}"/>
              </a:ext>
            </a:extLst>
          </p:cNvPr>
          <p:cNvSpPr>
            <a:spLocks noGrp="1"/>
          </p:cNvSpPr>
          <p:nvPr>
            <p:ph type="title"/>
          </p:nvPr>
        </p:nvSpPr>
        <p:spPr/>
        <p:txBody>
          <a:bodyPr/>
          <a:lstStyle/>
          <a:p>
            <a:r>
              <a:rPr lang="en-CA" dirty="0"/>
              <a:t>Invest For Your Future!</a:t>
            </a:r>
          </a:p>
        </p:txBody>
      </p:sp>
      <p:sp>
        <p:nvSpPr>
          <p:cNvPr id="3" name="Text Placeholder 2">
            <a:extLst>
              <a:ext uri="{FF2B5EF4-FFF2-40B4-BE49-F238E27FC236}">
                <a16:creationId xmlns:a16="http://schemas.microsoft.com/office/drawing/2014/main" id="{04E0AAC1-394D-46DB-A963-6165063FD067}"/>
              </a:ext>
            </a:extLst>
          </p:cNvPr>
          <p:cNvSpPr>
            <a:spLocks noGrp="1"/>
          </p:cNvSpPr>
          <p:nvPr>
            <p:ph type="body" sz="quarter" idx="12"/>
          </p:nvPr>
        </p:nvSpPr>
        <p:spPr>
          <a:xfrm>
            <a:off x="651750" y="1537253"/>
            <a:ext cx="10666490" cy="4751788"/>
          </a:xfrm>
        </p:spPr>
        <p:txBody>
          <a:bodyPr/>
          <a:lstStyle/>
          <a:p>
            <a:r>
              <a:rPr lang="en-US" dirty="0"/>
              <a:t>Investing puts your money to work for you to help you reach your goals.</a:t>
            </a:r>
          </a:p>
          <a:p>
            <a:r>
              <a:rPr lang="en-US" dirty="0"/>
              <a:t>Money gives you flexibility in life and more options.</a:t>
            </a:r>
          </a:p>
          <a:p>
            <a:r>
              <a:rPr lang="en-US" dirty="0"/>
              <a:t>The earlier you start investing, the more money you will have later on.</a:t>
            </a:r>
          </a:p>
          <a:p>
            <a:r>
              <a:rPr lang="en-US" dirty="0"/>
              <a:t>As you go through life, you can adjust your investment plan as your income, goals and priorities change.</a:t>
            </a:r>
          </a:p>
          <a:p>
            <a:endParaRPr lang="en-CA" dirty="0"/>
          </a:p>
        </p:txBody>
      </p:sp>
      <p:pic>
        <p:nvPicPr>
          <p:cNvPr id="4" name="Content Placeholder 3" descr="&lt;strong&gt;Investing&lt;/strong&gt; PNG Transparent Images | PNG All">
            <a:extLst>
              <a:ext uri="{FF2B5EF4-FFF2-40B4-BE49-F238E27FC236}">
                <a16:creationId xmlns:a16="http://schemas.microsoft.com/office/drawing/2014/main" id="{772DB04C-70D9-4665-AB17-BD660B0EED6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864824" y="4164774"/>
            <a:ext cx="2869437" cy="2311946"/>
          </a:xfrm>
          <a:prstGeom prst="rect">
            <a:avLst/>
          </a:prstGeom>
        </p:spPr>
      </p:pic>
    </p:spTree>
    <p:extLst>
      <p:ext uri="{BB962C8B-B14F-4D97-AF65-F5344CB8AC3E}">
        <p14:creationId xmlns:p14="http://schemas.microsoft.com/office/powerpoint/2010/main" val="533973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F9715-758D-FD44-80E4-BBA095F57813}"/>
              </a:ext>
            </a:extLst>
          </p:cNvPr>
          <p:cNvSpPr>
            <a:spLocks noGrp="1"/>
          </p:cNvSpPr>
          <p:nvPr>
            <p:ph type="title"/>
          </p:nvPr>
        </p:nvSpPr>
        <p:spPr/>
        <p:txBody>
          <a:bodyPr/>
          <a:lstStyle/>
          <a:p>
            <a:r>
              <a:rPr lang="en-US"/>
              <a:t>Welcome!</a:t>
            </a:r>
          </a:p>
        </p:txBody>
      </p:sp>
      <p:pic>
        <p:nvPicPr>
          <p:cNvPr id="4" name="Online Media 3" descr="Intro.mp4">
            <a:hlinkClick r:id="" action="ppaction://media"/>
            <a:extLst>
              <a:ext uri="{FF2B5EF4-FFF2-40B4-BE49-F238E27FC236}">
                <a16:creationId xmlns:a16="http://schemas.microsoft.com/office/drawing/2014/main" id="{140055BA-B9B1-44EF-BF90-EE9470C07D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58931" y="1704658"/>
            <a:ext cx="6874137" cy="4351337"/>
          </a:xfrm>
          <a:prstGeom prst="rect">
            <a:avLst/>
          </a:prstGeom>
        </p:spPr>
      </p:pic>
      <p:pic>
        <p:nvPicPr>
          <p:cNvPr id="5" name="Picture 4" descr="Text&#10;&#10;Description automatically generated">
            <a:extLst>
              <a:ext uri="{FF2B5EF4-FFF2-40B4-BE49-F238E27FC236}">
                <a16:creationId xmlns:a16="http://schemas.microsoft.com/office/drawing/2014/main" id="{A28F97EE-60FF-44AC-B597-031236AFF1F4}"/>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43200" y="5809673"/>
            <a:ext cx="1108364" cy="246322"/>
          </a:xfrm>
          <a:prstGeom prst="rect">
            <a:avLst/>
          </a:prstGeom>
        </p:spPr>
      </p:pic>
      <p:pic>
        <p:nvPicPr>
          <p:cNvPr id="6" name="Picture 5" descr="Icon&#10;&#10;Description automatically generated">
            <a:extLst>
              <a:ext uri="{FF2B5EF4-FFF2-40B4-BE49-F238E27FC236}">
                <a16:creationId xmlns:a16="http://schemas.microsoft.com/office/drawing/2014/main" id="{5707BF27-6DFD-415E-AC2E-D211B98955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8909" y="1604612"/>
            <a:ext cx="1200150" cy="1200150"/>
          </a:xfrm>
          <a:prstGeom prst="rect">
            <a:avLst/>
          </a:prstGeom>
        </p:spPr>
      </p:pic>
    </p:spTree>
    <p:extLst>
      <p:ext uri="{BB962C8B-B14F-4D97-AF65-F5344CB8AC3E}">
        <p14:creationId xmlns:p14="http://schemas.microsoft.com/office/powerpoint/2010/main" val="165848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674" fill="hold"/>
                                        <p:tgtEl>
                                          <p:spTgt spid="4"/>
                                        </p:tgtEl>
                                      </p:cBhvr>
                                    </p:cmd>
                                  </p:childTnLst>
                                </p:cTn>
                              </p:par>
                              <p:par>
                                <p:cTn id="7" presetID="1" presetClass="exit" presetSubtype="0" fill="hold" nodeType="withEffect">
                                  <p:stCondLst>
                                    <p:cond delay="0"/>
                                  </p:stCondLst>
                                  <p:childTnLst>
                                    <p:set>
                                      <p:cBhvr>
                                        <p:cTn id="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vol="0">
                <p:cTn id="14"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CFBBE5-6F74-48B5-B138-45FC304139E3}"/>
              </a:ext>
            </a:extLst>
          </p:cNvPr>
          <p:cNvSpPr>
            <a:spLocks noGrp="1"/>
          </p:cNvSpPr>
          <p:nvPr>
            <p:ph type="title"/>
          </p:nvPr>
        </p:nvSpPr>
        <p:spPr>
          <a:xfrm>
            <a:off x="722870" y="955461"/>
            <a:ext cx="11070858" cy="605665"/>
          </a:xfrm>
        </p:spPr>
        <p:txBody>
          <a:bodyPr/>
          <a:lstStyle/>
          <a:p>
            <a:r>
              <a:rPr lang="en-CA" sz="6600" dirty="0"/>
              <a:t>Thank you!</a:t>
            </a:r>
          </a:p>
        </p:txBody>
      </p:sp>
    </p:spTree>
    <p:extLst>
      <p:ext uri="{BB962C8B-B14F-4D97-AF65-F5344CB8AC3E}">
        <p14:creationId xmlns:p14="http://schemas.microsoft.com/office/powerpoint/2010/main" val="938282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5114A-DFDF-422F-AC7F-7D11CAB91CC7}"/>
              </a:ext>
            </a:extLst>
          </p:cNvPr>
          <p:cNvSpPr>
            <a:spLocks noGrp="1"/>
          </p:cNvSpPr>
          <p:nvPr>
            <p:ph type="title"/>
          </p:nvPr>
        </p:nvSpPr>
        <p:spPr/>
        <p:txBody>
          <a:bodyPr/>
          <a:lstStyle/>
          <a:p>
            <a:r>
              <a:rPr lang="en-CA" dirty="0"/>
              <a:t>Introduction</a:t>
            </a:r>
          </a:p>
        </p:txBody>
      </p:sp>
      <p:sp>
        <p:nvSpPr>
          <p:cNvPr id="3" name="Text Placeholder 2">
            <a:extLst>
              <a:ext uri="{FF2B5EF4-FFF2-40B4-BE49-F238E27FC236}">
                <a16:creationId xmlns:a16="http://schemas.microsoft.com/office/drawing/2014/main" id="{1137A06A-20E3-430E-A11C-388A553A3201}"/>
              </a:ext>
            </a:extLst>
          </p:cNvPr>
          <p:cNvSpPr>
            <a:spLocks noGrp="1"/>
          </p:cNvSpPr>
          <p:nvPr>
            <p:ph type="body" sz="quarter" idx="12"/>
          </p:nvPr>
        </p:nvSpPr>
        <p:spPr>
          <a:xfrm>
            <a:off x="4378960" y="1706733"/>
            <a:ext cx="7132320" cy="4751788"/>
          </a:xfrm>
        </p:spPr>
        <p:txBody>
          <a:bodyPr/>
          <a:lstStyle/>
          <a:p>
            <a:pPr marL="0" indent="0">
              <a:buNone/>
            </a:pPr>
            <a:r>
              <a:rPr lang="en-US" dirty="0"/>
              <a:t>This program is provided by JA British Columbia, a not-for-profit impact organization that delivers free hands-on, immersive education in work readiness, financial health, and entrepreneurship to youth between the ages of 5 and 29.</a:t>
            </a:r>
          </a:p>
        </p:txBody>
      </p:sp>
      <p:pic>
        <p:nvPicPr>
          <p:cNvPr id="6" name="Picture 5" descr="A picture containing icon&#10;&#10;Description automatically generated">
            <a:extLst>
              <a:ext uri="{FF2B5EF4-FFF2-40B4-BE49-F238E27FC236}">
                <a16:creationId xmlns:a16="http://schemas.microsoft.com/office/drawing/2014/main" id="{FF334457-6FA0-4D77-ACAC-FF1AF27B58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6978" y="1077559"/>
            <a:ext cx="4525938" cy="4525938"/>
          </a:xfrm>
          <a:prstGeom prst="rect">
            <a:avLst/>
          </a:prstGeom>
        </p:spPr>
      </p:pic>
      <p:sp>
        <p:nvSpPr>
          <p:cNvPr id="8" name="TextBox 7">
            <a:extLst>
              <a:ext uri="{FF2B5EF4-FFF2-40B4-BE49-F238E27FC236}">
                <a16:creationId xmlns:a16="http://schemas.microsoft.com/office/drawing/2014/main" id="{C68180FF-3FF7-4B7D-90E3-C315903589EB}"/>
              </a:ext>
            </a:extLst>
          </p:cNvPr>
          <p:cNvSpPr txBox="1"/>
          <p:nvPr/>
        </p:nvSpPr>
        <p:spPr>
          <a:xfrm>
            <a:off x="1831256" y="3682435"/>
            <a:ext cx="122287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Montserrat SemiBold" panose="00000700000000000000" pitchFamily="50" charset="0"/>
                <a:ea typeface="+mn-ea"/>
                <a:cs typeface="+mn-cs"/>
              </a:rPr>
              <a:t>About Me</a:t>
            </a:r>
            <a:endParaRPr kumimoji="0" lang="en-CA" sz="1400" b="0" i="0" u="none" strike="noStrike" kern="1200" cap="none" spc="0" normalizeH="0" baseline="0" noProof="0">
              <a:ln>
                <a:noFill/>
              </a:ln>
              <a:solidFill>
                <a:prstClr val="white"/>
              </a:solidFill>
              <a:effectLst/>
              <a:uLnTx/>
              <a:uFillTx/>
              <a:latin typeface="Montserrat SemiBold" panose="00000700000000000000" pitchFamily="50" charset="0"/>
              <a:ea typeface="+mn-ea"/>
              <a:cs typeface="+mn-cs"/>
            </a:endParaRPr>
          </a:p>
        </p:txBody>
      </p:sp>
    </p:spTree>
    <p:extLst>
      <p:ext uri="{BB962C8B-B14F-4D97-AF65-F5344CB8AC3E}">
        <p14:creationId xmlns:p14="http://schemas.microsoft.com/office/powerpoint/2010/main" val="26205887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DFF2A-A1B1-4E86-91A8-34201D2B9E76}"/>
              </a:ext>
            </a:extLst>
          </p:cNvPr>
          <p:cNvSpPr>
            <a:spLocks noGrp="1"/>
          </p:cNvSpPr>
          <p:nvPr>
            <p:ph type="title"/>
          </p:nvPr>
        </p:nvSpPr>
        <p:spPr/>
        <p:txBody>
          <a:bodyPr/>
          <a:lstStyle/>
          <a:p>
            <a:r>
              <a:rPr lang="en-US" dirty="0"/>
              <a:t>Becoming Investment Wise</a:t>
            </a:r>
            <a:endParaRPr lang="en-CA" dirty="0"/>
          </a:p>
        </p:txBody>
      </p:sp>
      <p:pic>
        <p:nvPicPr>
          <p:cNvPr id="9" name="Picture 8" descr="&lt;strong&gt;Investing&lt;/strong&gt; PNG Transparent Images | PNG All">
            <a:extLst>
              <a:ext uri="{FF2B5EF4-FFF2-40B4-BE49-F238E27FC236}">
                <a16:creationId xmlns:a16="http://schemas.microsoft.com/office/drawing/2014/main" id="{91958EFD-EEAE-4692-9B2C-71D70B008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3832" y="1532439"/>
            <a:ext cx="6824336" cy="4626242"/>
          </a:xfrm>
          <a:prstGeom prst="rect">
            <a:avLst/>
          </a:prstGeom>
        </p:spPr>
      </p:pic>
    </p:spTree>
    <p:extLst>
      <p:ext uri="{BB962C8B-B14F-4D97-AF65-F5344CB8AC3E}">
        <p14:creationId xmlns:p14="http://schemas.microsoft.com/office/powerpoint/2010/main" val="237186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4CD57-E53A-468C-8BE7-CE638BBD97F1}"/>
              </a:ext>
            </a:extLst>
          </p:cNvPr>
          <p:cNvSpPr>
            <a:spLocks noGrp="1"/>
          </p:cNvSpPr>
          <p:nvPr>
            <p:ph type="title"/>
          </p:nvPr>
        </p:nvSpPr>
        <p:spPr/>
        <p:txBody>
          <a:bodyPr/>
          <a:lstStyle/>
          <a:p>
            <a:r>
              <a:rPr lang="en-CA" dirty="0"/>
              <a:t>Introductions</a:t>
            </a:r>
          </a:p>
        </p:txBody>
      </p:sp>
      <p:pic>
        <p:nvPicPr>
          <p:cNvPr id="4" name="Content Placeholder 6" descr="School Start 1-6 | WebEnglish.se">
            <a:extLst>
              <a:ext uri="{FF2B5EF4-FFF2-40B4-BE49-F238E27FC236}">
                <a16:creationId xmlns:a16="http://schemas.microsoft.com/office/drawing/2014/main" id="{A1E06848-2DF8-44BB-B569-F270EFA509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49100" y="1941285"/>
            <a:ext cx="7087810" cy="3991429"/>
          </a:xfrm>
          <a:prstGeom prst="rect">
            <a:avLst/>
          </a:prstGeom>
        </p:spPr>
      </p:pic>
    </p:spTree>
    <p:extLst>
      <p:ext uri="{BB962C8B-B14F-4D97-AF65-F5344CB8AC3E}">
        <p14:creationId xmlns:p14="http://schemas.microsoft.com/office/powerpoint/2010/main" val="20503791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38638-754D-4216-81FB-3AC8B35FBEC1}"/>
              </a:ext>
            </a:extLst>
          </p:cNvPr>
          <p:cNvSpPr>
            <a:spLocks noGrp="1"/>
          </p:cNvSpPr>
          <p:nvPr>
            <p:ph type="title"/>
          </p:nvPr>
        </p:nvSpPr>
        <p:spPr/>
        <p:txBody>
          <a:bodyPr/>
          <a:lstStyle/>
          <a:p>
            <a:r>
              <a:rPr lang="en-CA" dirty="0"/>
              <a:t>Becoming Investment Wise</a:t>
            </a:r>
          </a:p>
        </p:txBody>
      </p:sp>
      <p:sp>
        <p:nvSpPr>
          <p:cNvPr id="3" name="Text Placeholder 2">
            <a:extLst>
              <a:ext uri="{FF2B5EF4-FFF2-40B4-BE49-F238E27FC236}">
                <a16:creationId xmlns:a16="http://schemas.microsoft.com/office/drawing/2014/main" id="{BAD4869C-99E2-4DAC-88A4-5F3E3166BD48}"/>
              </a:ext>
            </a:extLst>
          </p:cNvPr>
          <p:cNvSpPr>
            <a:spLocks noGrp="1"/>
          </p:cNvSpPr>
          <p:nvPr>
            <p:ph type="body" sz="quarter" idx="12"/>
          </p:nvPr>
        </p:nvSpPr>
        <p:spPr/>
        <p:txBody>
          <a:bodyPr/>
          <a:lstStyle/>
          <a:p>
            <a:pPr marL="0" indent="0">
              <a:buNone/>
            </a:pPr>
            <a:r>
              <a:rPr lang="en-US" b="1" dirty="0"/>
              <a:t>What is Investing?</a:t>
            </a:r>
          </a:p>
          <a:p>
            <a:endParaRPr lang="en-US" dirty="0"/>
          </a:p>
          <a:p>
            <a:pPr marL="0" indent="0">
              <a:buNone/>
            </a:pPr>
            <a:r>
              <a:rPr lang="en-US" dirty="0"/>
              <a:t>Putting money into something to help it </a:t>
            </a:r>
            <a:r>
              <a:rPr lang="en-US" u="sng" dirty="0"/>
              <a:t>grow.</a:t>
            </a:r>
          </a:p>
          <a:p>
            <a:r>
              <a:rPr lang="en-US" dirty="0"/>
              <a:t>Using </a:t>
            </a:r>
            <a:r>
              <a:rPr lang="en-US" u="sng" dirty="0"/>
              <a:t>your money </a:t>
            </a:r>
            <a:r>
              <a:rPr lang="en-US" dirty="0"/>
              <a:t>to make </a:t>
            </a:r>
            <a:r>
              <a:rPr lang="en-US" u="sng" dirty="0"/>
              <a:t>more money</a:t>
            </a:r>
            <a:r>
              <a:rPr lang="en-US" dirty="0"/>
              <a:t> (generate a profit).</a:t>
            </a:r>
          </a:p>
          <a:p>
            <a:endParaRPr lang="en-US" dirty="0"/>
          </a:p>
          <a:p>
            <a:pPr marL="0" indent="0">
              <a:buNone/>
            </a:pPr>
            <a:r>
              <a:rPr lang="en-US" dirty="0"/>
              <a:t>When your money grows, you are improving your financial health.</a:t>
            </a:r>
          </a:p>
          <a:p>
            <a:pPr marL="0" indent="0">
              <a:buNone/>
            </a:pPr>
            <a:r>
              <a:rPr lang="en-US" dirty="0"/>
              <a:t>Good financial health helps to: </a:t>
            </a:r>
          </a:p>
          <a:p>
            <a:pPr marL="0" indent="0">
              <a:buNone/>
            </a:pPr>
            <a:endParaRPr lang="en-US" sz="1200" dirty="0"/>
          </a:p>
          <a:p>
            <a:r>
              <a:rPr lang="en-US" dirty="0"/>
              <a:t>achieve your goals, </a:t>
            </a:r>
          </a:p>
          <a:p>
            <a:r>
              <a:rPr lang="en-US" dirty="0"/>
              <a:t>live a comfortable life, and </a:t>
            </a:r>
          </a:p>
          <a:p>
            <a:r>
              <a:rPr lang="en-US" dirty="0"/>
              <a:t>have money available in case of an emergency.</a:t>
            </a:r>
          </a:p>
          <a:p>
            <a:endParaRPr lang="en-CA" dirty="0"/>
          </a:p>
        </p:txBody>
      </p:sp>
      <p:pic>
        <p:nvPicPr>
          <p:cNvPr id="4" name="Content Placeholder 3" descr="&lt;strong&gt;Investing&lt;/strong&gt; PNG Transparent Images | PNG All">
            <a:extLst>
              <a:ext uri="{FF2B5EF4-FFF2-40B4-BE49-F238E27FC236}">
                <a16:creationId xmlns:a16="http://schemas.microsoft.com/office/drawing/2014/main" id="{C568F62D-9AB7-4290-B642-D21F4B6BB6AD}"/>
              </a:ext>
            </a:extLst>
          </p:cNvPr>
          <p:cNvPicPr>
            <a:picLocks noChangeAspect="1"/>
          </p:cNvPicPr>
          <p:nvPr/>
        </p:nvPicPr>
        <p:blipFill rotWithShape="1">
          <a:blip r:embed="rId3">
            <a:extLst>
              <a:ext uri="{28A0092B-C50C-407E-A947-70E740481C1C}">
                <a14:useLocalDpi xmlns:a14="http://schemas.microsoft.com/office/drawing/2010/main" val="0"/>
              </a:ext>
            </a:extLst>
          </a:blip>
          <a:srcRect l="42388"/>
          <a:stretch/>
        </p:blipFill>
        <p:spPr>
          <a:xfrm>
            <a:off x="9357844" y="4501604"/>
            <a:ext cx="2460163" cy="2036902"/>
          </a:xfrm>
          <a:prstGeom prst="rect">
            <a:avLst/>
          </a:prstGeom>
        </p:spPr>
      </p:pic>
    </p:spTree>
    <p:extLst>
      <p:ext uri="{BB962C8B-B14F-4D97-AF65-F5344CB8AC3E}">
        <p14:creationId xmlns:p14="http://schemas.microsoft.com/office/powerpoint/2010/main" val="5829431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8E348-AEAD-4A5F-9DE6-52C38015415C}"/>
              </a:ext>
            </a:extLst>
          </p:cNvPr>
          <p:cNvSpPr>
            <a:spLocks noGrp="1"/>
          </p:cNvSpPr>
          <p:nvPr>
            <p:ph type="title"/>
          </p:nvPr>
        </p:nvSpPr>
        <p:spPr/>
        <p:txBody>
          <a:bodyPr/>
          <a:lstStyle/>
          <a:p>
            <a:r>
              <a:rPr lang="en-CA" dirty="0"/>
              <a:t>Becoming Investment Wise</a:t>
            </a:r>
          </a:p>
        </p:txBody>
      </p:sp>
      <p:sp>
        <p:nvSpPr>
          <p:cNvPr id="3" name="Text Placeholder 2">
            <a:extLst>
              <a:ext uri="{FF2B5EF4-FFF2-40B4-BE49-F238E27FC236}">
                <a16:creationId xmlns:a16="http://schemas.microsoft.com/office/drawing/2014/main" id="{803D7F12-11BD-41C0-973C-8B6A99B697EB}"/>
              </a:ext>
            </a:extLst>
          </p:cNvPr>
          <p:cNvSpPr>
            <a:spLocks noGrp="1"/>
          </p:cNvSpPr>
          <p:nvPr>
            <p:ph type="body" sz="quarter" idx="12"/>
          </p:nvPr>
        </p:nvSpPr>
        <p:spPr>
          <a:xfrm>
            <a:off x="651750" y="1537253"/>
            <a:ext cx="10219450" cy="4751788"/>
          </a:xfrm>
        </p:spPr>
        <p:txBody>
          <a:bodyPr/>
          <a:lstStyle/>
          <a:p>
            <a:pPr marL="0" indent="0">
              <a:buNone/>
            </a:pPr>
            <a:r>
              <a:rPr lang="en-US" b="1" dirty="0"/>
              <a:t>What are the different kinds of Investments?</a:t>
            </a:r>
          </a:p>
          <a:p>
            <a:endParaRPr lang="en-US" dirty="0"/>
          </a:p>
          <a:p>
            <a:pPr marL="0" indent="0">
              <a:buNone/>
            </a:pPr>
            <a:r>
              <a:rPr lang="en-US" dirty="0"/>
              <a:t>There are many different kinds of investments, but today we are going to explore:</a:t>
            </a:r>
          </a:p>
          <a:p>
            <a:pPr marL="0" indent="0">
              <a:buNone/>
            </a:pPr>
            <a:endParaRPr lang="en-US" sz="1200" dirty="0"/>
          </a:p>
          <a:p>
            <a:pPr marL="457200" indent="-457200">
              <a:buFont typeface="+mj-lt"/>
              <a:buAutoNum type="arabicPeriod"/>
            </a:pPr>
            <a:r>
              <a:rPr lang="en-US" dirty="0"/>
              <a:t>Savings accounts</a:t>
            </a:r>
          </a:p>
          <a:p>
            <a:pPr marL="457200" indent="-457200">
              <a:buFont typeface="+mj-lt"/>
              <a:buAutoNum type="arabicPeriod"/>
            </a:pPr>
            <a:r>
              <a:rPr lang="en-US" dirty="0"/>
              <a:t>Bonds</a:t>
            </a:r>
          </a:p>
          <a:p>
            <a:pPr marL="457200" indent="-457200">
              <a:buFont typeface="+mj-lt"/>
              <a:buAutoNum type="arabicPeriod"/>
            </a:pPr>
            <a:r>
              <a:rPr lang="en-US" dirty="0"/>
              <a:t>Stocks</a:t>
            </a:r>
            <a:endParaRPr lang="en-CA" dirty="0"/>
          </a:p>
        </p:txBody>
      </p:sp>
      <p:pic>
        <p:nvPicPr>
          <p:cNvPr id="4" name="Picture 2" descr="The Limited Marketplace Lending Investment Options for Kids - Lend Academy">
            <a:extLst>
              <a:ext uri="{FF2B5EF4-FFF2-40B4-BE49-F238E27FC236}">
                <a16:creationId xmlns:a16="http://schemas.microsoft.com/office/drawing/2014/main" id="{8CBA5C1A-958F-431B-AE57-631041DDAC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8674"/>
          <a:stretch/>
        </p:blipFill>
        <p:spPr bwMode="auto">
          <a:xfrm>
            <a:off x="5848040" y="3716124"/>
            <a:ext cx="4266461" cy="2313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046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84B62-4E08-4720-A459-D6B42FBD8DF4}"/>
              </a:ext>
            </a:extLst>
          </p:cNvPr>
          <p:cNvSpPr>
            <a:spLocks noGrp="1"/>
          </p:cNvSpPr>
          <p:nvPr>
            <p:ph type="title"/>
          </p:nvPr>
        </p:nvSpPr>
        <p:spPr/>
        <p:txBody>
          <a:bodyPr/>
          <a:lstStyle/>
          <a:p>
            <a:r>
              <a:rPr lang="en-CA" dirty="0"/>
              <a:t>Savings Account</a:t>
            </a:r>
          </a:p>
        </p:txBody>
      </p:sp>
      <p:sp>
        <p:nvSpPr>
          <p:cNvPr id="3" name="Text Placeholder 2">
            <a:extLst>
              <a:ext uri="{FF2B5EF4-FFF2-40B4-BE49-F238E27FC236}">
                <a16:creationId xmlns:a16="http://schemas.microsoft.com/office/drawing/2014/main" id="{A253657F-C58B-4F99-9A42-71B7DE697C09}"/>
              </a:ext>
            </a:extLst>
          </p:cNvPr>
          <p:cNvSpPr>
            <a:spLocks noGrp="1"/>
          </p:cNvSpPr>
          <p:nvPr>
            <p:ph type="body" sz="quarter" idx="12"/>
          </p:nvPr>
        </p:nvSpPr>
        <p:spPr>
          <a:xfrm>
            <a:off x="651750" y="1537253"/>
            <a:ext cx="11245610" cy="4751788"/>
          </a:xfrm>
        </p:spPr>
        <p:txBody>
          <a:bodyPr/>
          <a:lstStyle/>
          <a:p>
            <a:pPr marL="0" indent="0">
              <a:buNone/>
            </a:pPr>
            <a:r>
              <a:rPr lang="en-US" dirty="0"/>
              <a:t>Raise your hand if you have a savings account.</a:t>
            </a:r>
          </a:p>
          <a:p>
            <a:pPr marL="0" indent="0">
              <a:buNone/>
            </a:pPr>
            <a:endParaRPr lang="en-US" sz="1200" dirty="0"/>
          </a:p>
          <a:p>
            <a:r>
              <a:rPr lang="en-US" dirty="0"/>
              <a:t>What is a savings account? </a:t>
            </a:r>
          </a:p>
          <a:p>
            <a:r>
              <a:rPr lang="en-US" dirty="0"/>
              <a:t>Why do you use it?</a:t>
            </a:r>
          </a:p>
          <a:p>
            <a:endParaRPr lang="en-US" dirty="0"/>
          </a:p>
          <a:p>
            <a:endParaRPr lang="en-US" dirty="0"/>
          </a:p>
          <a:p>
            <a:pPr marL="0" indent="0">
              <a:buNone/>
            </a:pPr>
            <a:r>
              <a:rPr lang="en-US" dirty="0"/>
              <a:t>A savings account is like </a:t>
            </a:r>
            <a:r>
              <a:rPr lang="en-US" u="sng" dirty="0"/>
              <a:t>lending money to the bank. </a:t>
            </a:r>
          </a:p>
          <a:p>
            <a:pPr marL="0" indent="0">
              <a:buNone/>
            </a:pPr>
            <a:endParaRPr lang="en-US" sz="1200" u="sng" dirty="0"/>
          </a:p>
          <a:p>
            <a:r>
              <a:rPr lang="en-US" dirty="0"/>
              <a:t>The bank pays you a little bit of extra money at the end of each month—called “</a:t>
            </a:r>
            <a:r>
              <a:rPr lang="en-US" u="sng" dirty="0"/>
              <a:t>interest</a:t>
            </a:r>
            <a:r>
              <a:rPr lang="en-US" dirty="0"/>
              <a:t>”—to borrow and use your money. </a:t>
            </a:r>
          </a:p>
          <a:p>
            <a:r>
              <a:rPr lang="en-US" dirty="0"/>
              <a:t>If we leave our money in a bank account and don't spend it, our money will stay safe, and it will grow by earning interest. </a:t>
            </a:r>
          </a:p>
          <a:p>
            <a:endParaRPr lang="en-CA" dirty="0"/>
          </a:p>
        </p:txBody>
      </p:sp>
      <p:pic>
        <p:nvPicPr>
          <p:cNvPr id="4" name="Graphic 3" descr="Raised hand">
            <a:extLst>
              <a:ext uri="{FF2B5EF4-FFF2-40B4-BE49-F238E27FC236}">
                <a16:creationId xmlns:a16="http://schemas.microsoft.com/office/drawing/2014/main" id="{EECDDA12-38F2-4909-AFD3-D0FA1030BA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39238" y="1326479"/>
            <a:ext cx="2326041" cy="2326041"/>
          </a:xfrm>
          <a:prstGeom prst="rect">
            <a:avLst/>
          </a:prstGeom>
        </p:spPr>
      </p:pic>
    </p:spTree>
    <p:extLst>
      <p:ext uri="{BB962C8B-B14F-4D97-AF65-F5344CB8AC3E}">
        <p14:creationId xmlns:p14="http://schemas.microsoft.com/office/powerpoint/2010/main" val="207997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967EC-EEEB-48F7-B627-52878C8954D5}"/>
              </a:ext>
            </a:extLst>
          </p:cNvPr>
          <p:cNvSpPr>
            <a:spLocks noGrp="1"/>
          </p:cNvSpPr>
          <p:nvPr>
            <p:ph type="title"/>
          </p:nvPr>
        </p:nvSpPr>
        <p:spPr/>
        <p:txBody>
          <a:bodyPr/>
          <a:lstStyle/>
          <a:p>
            <a:r>
              <a:rPr lang="en-CA" dirty="0"/>
              <a:t>Bonds</a:t>
            </a:r>
          </a:p>
        </p:txBody>
      </p:sp>
      <p:sp>
        <p:nvSpPr>
          <p:cNvPr id="3" name="Text Placeholder 2">
            <a:extLst>
              <a:ext uri="{FF2B5EF4-FFF2-40B4-BE49-F238E27FC236}">
                <a16:creationId xmlns:a16="http://schemas.microsoft.com/office/drawing/2014/main" id="{406059BD-3510-4739-B4F7-7A4D12946A1E}"/>
              </a:ext>
            </a:extLst>
          </p:cNvPr>
          <p:cNvSpPr>
            <a:spLocks noGrp="1"/>
          </p:cNvSpPr>
          <p:nvPr>
            <p:ph type="body" sz="quarter" idx="12"/>
          </p:nvPr>
        </p:nvSpPr>
        <p:spPr>
          <a:xfrm>
            <a:off x="651750" y="1537253"/>
            <a:ext cx="8350010" cy="4751788"/>
          </a:xfrm>
        </p:spPr>
        <p:txBody>
          <a:bodyPr/>
          <a:lstStyle/>
          <a:p>
            <a:pPr marL="0" indent="0">
              <a:buNone/>
            </a:pPr>
            <a:r>
              <a:rPr lang="en-US" dirty="0"/>
              <a:t>When you buy a bond, you are </a:t>
            </a:r>
            <a:r>
              <a:rPr lang="en-US" u="sng" dirty="0"/>
              <a:t>lending money to a company or government</a:t>
            </a:r>
            <a:r>
              <a:rPr lang="en-US" dirty="0"/>
              <a:t> that promises that they will pay you back. Examples of bond “issuers” include: </a:t>
            </a:r>
          </a:p>
          <a:p>
            <a:pPr marL="0" indent="0">
              <a:buNone/>
            </a:pPr>
            <a:endParaRPr lang="en-US" sz="1200" dirty="0"/>
          </a:p>
          <a:p>
            <a:r>
              <a:rPr lang="en-US" dirty="0"/>
              <a:t>Canada or the US </a:t>
            </a:r>
          </a:p>
          <a:p>
            <a:r>
              <a:rPr lang="en-US" dirty="0"/>
              <a:t>Starbucks or McDonalds</a:t>
            </a:r>
          </a:p>
          <a:p>
            <a:endParaRPr lang="en-US" dirty="0"/>
          </a:p>
          <a:p>
            <a:endParaRPr lang="en-US" dirty="0"/>
          </a:p>
          <a:p>
            <a:pPr marL="0" indent="0">
              <a:buNone/>
            </a:pPr>
            <a:r>
              <a:rPr lang="en-US" dirty="0"/>
              <a:t>In exchange for giving a loan, you will receive interest payments, similar to a savings account, however, bonds often pay </a:t>
            </a:r>
            <a:r>
              <a:rPr lang="en-US" u="sng" dirty="0"/>
              <a:t>higher interest than savings accounts.</a:t>
            </a:r>
            <a:endParaRPr lang="en-US" dirty="0"/>
          </a:p>
          <a:p>
            <a:endParaRPr lang="en-CA" dirty="0"/>
          </a:p>
        </p:txBody>
      </p:sp>
      <p:pic>
        <p:nvPicPr>
          <p:cNvPr id="4" name="Picture 3">
            <a:extLst>
              <a:ext uri="{FF2B5EF4-FFF2-40B4-BE49-F238E27FC236}">
                <a16:creationId xmlns:a16="http://schemas.microsoft.com/office/drawing/2014/main" id="{52062519-C499-4D09-9EC2-AEBF40DADCF2}"/>
              </a:ext>
            </a:extLst>
          </p:cNvPr>
          <p:cNvPicPr>
            <a:picLocks noChangeAspect="1"/>
          </p:cNvPicPr>
          <p:nvPr/>
        </p:nvPicPr>
        <p:blipFill>
          <a:blip r:embed="rId3"/>
          <a:stretch>
            <a:fillRect/>
          </a:stretch>
        </p:blipFill>
        <p:spPr>
          <a:xfrm>
            <a:off x="9093200" y="1690060"/>
            <a:ext cx="2588916" cy="3660760"/>
          </a:xfrm>
          <a:prstGeom prst="rect">
            <a:avLst/>
          </a:prstGeom>
        </p:spPr>
      </p:pic>
    </p:spTree>
    <p:extLst>
      <p:ext uri="{BB962C8B-B14F-4D97-AF65-F5344CB8AC3E}">
        <p14:creationId xmlns:p14="http://schemas.microsoft.com/office/powerpoint/2010/main" val="3245826732"/>
      </p:ext>
    </p:extLst>
  </p:cSld>
  <p:clrMapOvr>
    <a:masterClrMapping/>
  </p:clrMapOvr>
</p:sld>
</file>

<file path=ppt/theme/theme1.xml><?xml version="1.0" encoding="utf-8"?>
<a:theme xmlns:a="http://schemas.openxmlformats.org/drawingml/2006/main" name="Office Theme">
  <a:themeElements>
    <a:clrScheme name="JA Brand Colors">
      <a:dk1>
        <a:srgbClr val="22404D"/>
      </a:dk1>
      <a:lt1>
        <a:srgbClr val="FFFFFF"/>
      </a:lt1>
      <a:dk2>
        <a:srgbClr val="285F74"/>
      </a:dk2>
      <a:lt2>
        <a:srgbClr val="C3EDEF"/>
      </a:lt2>
      <a:accent1>
        <a:srgbClr val="00A0AF"/>
      </a:accent1>
      <a:accent2>
        <a:srgbClr val="E3E24F"/>
      </a:accent2>
      <a:accent3>
        <a:srgbClr val="00C0CA"/>
      </a:accent3>
      <a:accent4>
        <a:srgbClr val="28708B"/>
      </a:accent4>
      <a:accent5>
        <a:srgbClr val="009324"/>
      </a:accent5>
      <a:accent6>
        <a:srgbClr val="8FC340"/>
      </a:accent6>
      <a:hlink>
        <a:srgbClr val="99D9DF"/>
      </a:hlink>
      <a:folHlink>
        <a:srgbClr val="008B9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2BA5B2E5FFD8E4AADF14232BBAB9A52" ma:contentTypeVersion="17" ma:contentTypeDescription="Create a new document." ma:contentTypeScope="" ma:versionID="6d2e555cda2d0759044b72d13915d6e9">
  <xsd:schema xmlns:xsd="http://www.w3.org/2001/XMLSchema" xmlns:xs="http://www.w3.org/2001/XMLSchema" xmlns:p="http://schemas.microsoft.com/office/2006/metadata/properties" xmlns:ns3="69ee46cd-f465-4b30-a414-5da21a561af4" xmlns:ns4="9328b8c3-4ed0-4d08-9836-4d684f30242b" targetNamespace="http://schemas.microsoft.com/office/2006/metadata/properties" ma:root="true" ma:fieldsID="690656966f07d059551b20b6f4969ee2" ns3:_="" ns4:_="">
    <xsd:import namespace="69ee46cd-f465-4b30-a414-5da21a561af4"/>
    <xsd:import namespace="9328b8c3-4ed0-4d08-9836-4d684f30242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LengthInSeconds" minOccurs="0"/>
                <xsd:element ref="ns3:MediaServiceOCR" minOccurs="0"/>
                <xsd:element ref="ns3:_activity" minOccurs="0"/>
                <xsd:element ref="ns3:MediaServiceObjectDetectorVersions" minOccurs="0"/>
                <xsd:element ref="ns3:MediaServiceLocation"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ee46cd-f465-4b30-a414-5da21a561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CR" ma:index="20" nillable="true" ma:displayName="Extracted Text" ma:internalName="MediaServiceOCR" ma:readOnly="true">
      <xsd:simpleType>
        <xsd:restriction base="dms:Note">
          <xsd:maxLength value="255"/>
        </xsd:restrictio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Location" ma:index="23" nillable="true" ma:displayName="Location" ma:indexed="true" ma:internalName="MediaServiceLocation"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28b8c3-4ed0-4d08-9836-4d684f30242b"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SharingHintHash" ma:index="17"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69ee46cd-f465-4b30-a414-5da21a561af4"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6404CF-7B83-4926-A41F-125CC7B3E70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ee46cd-f465-4b30-a414-5da21a561af4"/>
    <ds:schemaRef ds:uri="9328b8c3-4ed0-4d08-9836-4d684f3024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5709DB-A8B3-4CDA-941B-E99B7745F4E3}">
  <ds:schemaRefs>
    <ds:schemaRef ds:uri="9328b8c3-4ed0-4d08-9836-4d684f30242b"/>
    <ds:schemaRef ds:uri="69ee46cd-f465-4b30-a414-5da21a561af4"/>
    <ds:schemaRef ds:uri="http://schemas.microsoft.com/office/infopath/2007/PartnerControls"/>
    <ds:schemaRef ds:uri="http://purl.org/dc/elements/1.1/"/>
    <ds:schemaRef ds:uri="http://purl.org/dc/dcmitype/"/>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 ds:uri="http://purl.org/dc/terms/"/>
  </ds:schemaRefs>
</ds:datastoreItem>
</file>

<file path=customXml/itemProps3.xml><?xml version="1.0" encoding="utf-8"?>
<ds:datastoreItem xmlns:ds="http://schemas.openxmlformats.org/officeDocument/2006/customXml" ds:itemID="{F2E9AE3D-990B-4AAE-9DD5-57693CE8B1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10201</TotalTime>
  <Words>2474</Words>
  <Application>Microsoft Office PowerPoint</Application>
  <PresentationFormat>Widescreen</PresentationFormat>
  <Paragraphs>233</Paragraphs>
  <Slides>20</Slides>
  <Notes>15</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20</vt:i4>
      </vt:variant>
    </vt:vector>
  </HeadingPairs>
  <TitlesOfParts>
    <vt:vector size="27" baseType="lpstr">
      <vt:lpstr>Arial</vt:lpstr>
      <vt:lpstr>Calibri</vt:lpstr>
      <vt:lpstr>Montserrat</vt:lpstr>
      <vt:lpstr>Montserrat ExtraBold</vt:lpstr>
      <vt:lpstr>Montserrat Medium</vt:lpstr>
      <vt:lpstr>Montserrat SemiBold</vt:lpstr>
      <vt:lpstr>Office Theme</vt:lpstr>
      <vt:lpstr>PowerPoint Presentation</vt:lpstr>
      <vt:lpstr>Welcome!</vt:lpstr>
      <vt:lpstr>Introduction</vt:lpstr>
      <vt:lpstr>Becoming Investment Wise</vt:lpstr>
      <vt:lpstr>Introductions</vt:lpstr>
      <vt:lpstr>Becoming Investment Wise</vt:lpstr>
      <vt:lpstr>Becoming Investment Wise</vt:lpstr>
      <vt:lpstr>Savings Account</vt:lpstr>
      <vt:lpstr>Bonds</vt:lpstr>
      <vt:lpstr>Bonds</vt:lpstr>
      <vt:lpstr>Calculating Compound Interest</vt:lpstr>
      <vt:lpstr>Stocks</vt:lpstr>
      <vt:lpstr>Stocks</vt:lpstr>
      <vt:lpstr>Investment Risk</vt:lpstr>
      <vt:lpstr>Investment Time Horizon</vt:lpstr>
      <vt:lpstr>Which Investment is Best?</vt:lpstr>
      <vt:lpstr>Which Investment is Best?</vt:lpstr>
      <vt:lpstr>Which Investment is Best?</vt:lpstr>
      <vt:lpstr>Invest For Your Future!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Domenik Adamoski</dc:creator>
  <cp:lastModifiedBy>Ramona Hooper</cp:lastModifiedBy>
  <cp:revision>149</cp:revision>
  <dcterms:created xsi:type="dcterms:W3CDTF">2019-07-18T20:37:21Z</dcterms:created>
  <dcterms:modified xsi:type="dcterms:W3CDTF">2025-10-06T19:33:34Z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0x010100C2BA5B2E5FFD8E4AADF14232BBAB9A52</vt:lpwstr>
  </property>
</Properties>
</file>